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0" r:id="rId3"/>
  </p:sldMasterIdLst>
  <p:notesMasterIdLst>
    <p:notesMasterId r:id="rId23"/>
  </p:notesMasterIdLst>
  <p:sldIdLst>
    <p:sldId id="256" r:id="rId4"/>
    <p:sldId id="258" r:id="rId5"/>
    <p:sldId id="257" r:id="rId6"/>
    <p:sldId id="269" r:id="rId7"/>
    <p:sldId id="259" r:id="rId8"/>
    <p:sldId id="265" r:id="rId9"/>
    <p:sldId id="266" r:id="rId10"/>
    <p:sldId id="267" r:id="rId11"/>
    <p:sldId id="260" r:id="rId12"/>
    <p:sldId id="262" r:id="rId13"/>
    <p:sldId id="272" r:id="rId14"/>
    <p:sldId id="275" r:id="rId15"/>
    <p:sldId id="276" r:id="rId16"/>
    <p:sldId id="268" r:id="rId17"/>
    <p:sldId id="277" r:id="rId18"/>
    <p:sldId id="270" r:id="rId19"/>
    <p:sldId id="278" r:id="rId20"/>
    <p:sldId id="273" r:id="rId21"/>
    <p:sldId id="274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2017-03-02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71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35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93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571625"/>
            <a:ext cx="7258050" cy="5286375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9E7C6DDD-213B-4331-8F23-AE5B482C123D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868C-B0DA-4946-B1A3-EE838A8A6F83}" type="datetime1">
              <a:rPr lang="sv-SE" smtClean="0"/>
              <a:t>2017-03-02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4FAF-8143-49D5-BD4B-B07EC3D5F17D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fem13,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5015-56EB-4FBF-B64D-D172DB65CD45}" type="datetime1">
              <a:rPr lang="sv-SE" smtClean="0"/>
              <a:t>2017-03-02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F2D1-7831-43D2-9550-1AAA765F4CCE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CDAE-489A-4F44-8D4E-593600D29270}" type="datetime1">
              <a:rPr lang="sv-SE" smtClean="0"/>
              <a:t>2017-03-02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0"/>
            <a:ext cx="6881812" cy="65405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7A665B55-E413-40C4-9479-59E273355E73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4902-CA8F-4914-9565-90637C5863A4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FCA6-1A12-4E0B-AEB3-25EA7CA517C0}" type="datetime1">
              <a:rPr lang="sv-SE" smtClean="0"/>
              <a:t>2017-03-02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3566-26B1-4866-9A39-4DB06FD44BC2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fem13,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EB99-E906-40F8-B47F-3F239B73A5A4}" type="datetime1">
              <a:rPr lang="sv-SE" smtClean="0"/>
              <a:t>2017-03-02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1444-F378-4DD7-AA3E-1C0D3F98B493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6A80-55D8-4CA7-9E2E-53BB513B7ECC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9EE9C-DE27-4A71-9559-0C8EDBE000DF}" type="datetime1">
              <a:rPr lang="sv-SE" smtClean="0"/>
              <a:t>2017-03-02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808000"/>
            <a:ext cx="3348000" cy="32148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717B-46B0-47D1-A375-93A62AEEFF84}" type="datetime1">
              <a:rPr lang="sv-SE" smtClean="0"/>
              <a:t>2017-03-02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D072-4A9A-4A23-94E0-F9B5DDB64D0C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469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808000"/>
            <a:ext cx="4690800" cy="32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962000"/>
            <a:ext cx="3060000" cy="4060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74A-EBD4-4A66-8897-E3D5C6F60260}" type="datetime1">
              <a:rPr lang="sv-SE" smtClean="0"/>
              <a:t>2017-03-02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944000"/>
            <a:ext cx="6850800" cy="407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D88A-1F0E-45ED-BDC9-60AAD30FAAB2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4868-596F-4CE7-AB2D-59D4828FF3EC}" type="datetime1">
              <a:rPr lang="sv-SE" smtClean="0"/>
              <a:t>2017-03-02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750"/>
            <a:ext cx="5595938" cy="517525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1200" cy="14256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59200"/>
            <a:ext cx="6631200" cy="11664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6152400"/>
            <a:ext cx="1123200" cy="280800"/>
          </a:xfrm>
        </p:spPr>
        <p:txBody>
          <a:bodyPr/>
          <a:lstStyle/>
          <a:p>
            <a:fld id="{D771E67A-82CF-416A-BDE7-9395FB89F086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6152400"/>
            <a:ext cx="4492800" cy="280800"/>
          </a:xfrm>
        </p:spPr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6152400"/>
            <a:ext cx="2133600" cy="2808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7BA4-7EB6-461D-8EDF-E1F8A831BE32}" type="datetime1">
              <a:rPr lang="sv-SE" smtClean="0"/>
              <a:t>2017-03-02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74681D7-990A-4C08-B46B-EAED47D9551B}" type="datetime1">
              <a:rPr lang="sv-SE" smtClean="0"/>
              <a:t>2017-03-02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Ingela Bergmo-Prvulovic, Stockholms University, Department of Education, Sweden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61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EE71C54-AA56-4E2F-8410-74B5509331D1}" type="datetime1">
              <a:rPr lang="sv-SE" smtClean="0"/>
              <a:t>2017-03-02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Ingela Bergmo-Prvulovic, Stockholms University, Department of Education, Sweden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2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6152400"/>
            <a:ext cx="11232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BA47358-568C-4106-84BC-71DD8E8C53A1}" type="datetime1">
              <a:rPr lang="sv-SE" smtClean="0"/>
              <a:t>2017-03-02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5184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Ingela Bergmo-Prvulovic, Stockholms University, Department of Education, Sweden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6152400"/>
            <a:ext cx="2133600" cy="28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642800" y="288000"/>
            <a:ext cx="1139954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352928" cy="4032448"/>
          </a:xfrm>
        </p:spPr>
        <p:txBody>
          <a:bodyPr>
            <a:noAutofit/>
          </a:bodyPr>
          <a:lstStyle/>
          <a:p>
            <a:pPr algn="ctr"/>
            <a:r>
              <a:rPr lang="sv-SE" sz="2800" b="1" dirty="0" err="1" smtClean="0"/>
              <a:t>How</a:t>
            </a:r>
            <a:r>
              <a:rPr lang="sv-SE" sz="2800" b="1" dirty="0" smtClean="0"/>
              <a:t> to play the game </a:t>
            </a:r>
            <a:r>
              <a:rPr lang="sv-SE" sz="2800" b="1" dirty="0" err="1" smtClean="0"/>
              <a:t>of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exchange</a:t>
            </a:r>
            <a:r>
              <a:rPr lang="sv-SE" sz="2800" b="1" dirty="0" smtClean="0"/>
              <a:t> in a </a:t>
            </a:r>
            <a:r>
              <a:rPr lang="sv-SE" sz="2800" b="1" dirty="0" err="1" smtClean="0"/>
              <a:t>changing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career</a:t>
            </a:r>
            <a:r>
              <a:rPr lang="sv-SE" sz="2800" b="1" dirty="0" smtClean="0"/>
              <a:t> landscape? </a:t>
            </a:r>
            <a:r>
              <a:rPr lang="sv-SE" sz="4000" b="1" dirty="0" smtClean="0"/>
              <a:t/>
            </a:r>
            <a:br>
              <a:rPr lang="sv-SE" sz="4000" b="1" dirty="0" smtClean="0"/>
            </a:br>
            <a:r>
              <a:rPr lang="sv-SE" sz="4000" b="1" dirty="0"/>
              <a:t/>
            </a:r>
            <a:br>
              <a:rPr lang="sv-SE" sz="4000" b="1" dirty="0"/>
            </a:br>
            <a:r>
              <a:rPr lang="sv-SE" sz="1800" b="1" dirty="0" smtClean="0"/>
              <a:t>An </a:t>
            </a:r>
            <a:r>
              <a:rPr lang="sv-SE" sz="1800" b="1" dirty="0" err="1" smtClean="0"/>
              <a:t>exploration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of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peoples</a:t>
            </a:r>
            <a:r>
              <a:rPr lang="sv-S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̓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career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struggles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expressed</a:t>
            </a:r>
            <a:r>
              <a:rPr lang="sv-SE" sz="1800" b="1" dirty="0" smtClean="0"/>
              <a:t> in a Swedish </a:t>
            </a:r>
            <a:r>
              <a:rPr lang="sv-SE" sz="1800" b="1" dirty="0" err="1" smtClean="0"/>
              <a:t>newspaper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advice</a:t>
            </a:r>
            <a:r>
              <a:rPr lang="sv-SE" sz="1800" b="1" dirty="0" smtClean="0"/>
              <a:t> </a:t>
            </a:r>
            <a:r>
              <a:rPr lang="sv-SE" sz="1800" b="1" dirty="0" err="1" smtClean="0"/>
              <a:t>column</a:t>
            </a:r>
            <a:r>
              <a:rPr lang="sv-SE" sz="1800" b="1" dirty="0" smtClean="0"/>
              <a:t> </a:t>
            </a:r>
            <a:br>
              <a:rPr lang="sv-SE" sz="1800" b="1" dirty="0" smtClean="0"/>
            </a:br>
            <a:r>
              <a:rPr lang="sv-SE" sz="1800" b="1" dirty="0" smtClean="0"/>
              <a:t/>
            </a:r>
            <a:br>
              <a:rPr lang="sv-SE" sz="1800" b="1" dirty="0" smtClean="0"/>
            </a:br>
            <a:r>
              <a:rPr lang="sv-SE" sz="1800" b="1" dirty="0"/>
              <a:t/>
            </a:r>
            <a:br>
              <a:rPr lang="sv-SE" sz="1800" b="1" dirty="0"/>
            </a:br>
            <a:r>
              <a:rPr lang="sv-SE" sz="1800" b="1" dirty="0" smtClean="0"/>
              <a:t>Ingela  </a:t>
            </a:r>
            <a:r>
              <a:rPr lang="sv-SE" sz="1800" b="1" dirty="0" err="1" smtClean="0"/>
              <a:t>Bergmo-Prvulovic</a:t>
            </a:r>
            <a:endParaRPr lang="sv-SE" sz="1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496944" cy="2520280"/>
          </a:xfrm>
        </p:spPr>
        <p:txBody>
          <a:bodyPr>
            <a:normAutofit/>
          </a:bodyPr>
          <a:lstStyle/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>
              <a:lnSpc>
                <a:spcPct val="120000"/>
              </a:lnSpc>
            </a:pPr>
            <a:endParaRPr lang="sv-SE" sz="6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00" y="332656"/>
            <a:ext cx="6850800" cy="7956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sz="2700" dirty="0" err="1" smtClean="0"/>
              <a:t>When</a:t>
            </a:r>
            <a:r>
              <a:rPr lang="sv-SE" sz="2700" dirty="0" smtClean="0"/>
              <a:t> the </a:t>
            </a:r>
            <a:r>
              <a:rPr lang="sv-SE" sz="2700" dirty="0" err="1" smtClean="0"/>
              <a:t>rules</a:t>
            </a:r>
            <a:r>
              <a:rPr lang="sv-SE" sz="2700" dirty="0" smtClean="0"/>
              <a:t> </a:t>
            </a:r>
            <a:r>
              <a:rPr lang="sv-SE" sz="2700" dirty="0" err="1" smtClean="0"/>
              <a:t>of</a:t>
            </a:r>
            <a:r>
              <a:rPr lang="sv-SE" sz="2700" dirty="0" smtClean="0"/>
              <a:t> the game </a:t>
            </a:r>
            <a:r>
              <a:rPr lang="sv-SE" sz="2700" dirty="0" err="1" smtClean="0"/>
              <a:t>are</a:t>
            </a:r>
            <a:r>
              <a:rPr lang="sv-SE" sz="2700" dirty="0" smtClean="0"/>
              <a:t> </a:t>
            </a:r>
            <a:r>
              <a:rPr lang="sv-SE" sz="2700" dirty="0" err="1" smtClean="0"/>
              <a:t>rearranged</a:t>
            </a:r>
            <a:r>
              <a:rPr lang="sv-SE" sz="2700" dirty="0" smtClean="0"/>
              <a:t> </a:t>
            </a:r>
            <a:r>
              <a:rPr lang="sv-SE" sz="2700" dirty="0" err="1" smtClean="0"/>
              <a:t>while</a:t>
            </a:r>
            <a:r>
              <a:rPr lang="sv-SE" sz="2700" dirty="0" smtClean="0"/>
              <a:t> </a:t>
            </a:r>
            <a:r>
              <a:rPr lang="sv-SE" sz="2700" dirty="0" err="1" smtClean="0"/>
              <a:t>we</a:t>
            </a:r>
            <a:r>
              <a:rPr lang="sv-SE" sz="2700" dirty="0" smtClean="0"/>
              <a:t> </a:t>
            </a:r>
            <a:r>
              <a:rPr lang="sv-SE" sz="2700" dirty="0" err="1" smtClean="0"/>
              <a:t>are</a:t>
            </a:r>
            <a:r>
              <a:rPr lang="sv-SE" sz="2700" dirty="0" smtClean="0"/>
              <a:t> still </a:t>
            </a:r>
            <a:r>
              <a:rPr lang="sv-SE" sz="2700" dirty="0" err="1" smtClean="0"/>
              <a:t>playing</a:t>
            </a:r>
            <a:r>
              <a:rPr lang="sv-SE" sz="2700" dirty="0" smtClean="0"/>
              <a:t>…..</a:t>
            </a:r>
            <a:br>
              <a:rPr lang="sv-SE" sz="2700" dirty="0" smtClean="0"/>
            </a:br>
            <a:r>
              <a:rPr lang="sv-SE" sz="2700" dirty="0"/>
              <a:t/>
            </a:r>
            <a:br>
              <a:rPr lang="sv-SE" sz="2700" dirty="0"/>
            </a:br>
            <a:r>
              <a:rPr lang="sv-SE" sz="2700" i="1" dirty="0" err="1" smtClean="0">
                <a:effectLst/>
              </a:rPr>
              <a:t>How</a:t>
            </a:r>
            <a:r>
              <a:rPr lang="sv-SE" sz="2700" i="1" dirty="0" smtClean="0">
                <a:effectLst/>
              </a:rPr>
              <a:t> do </a:t>
            </a:r>
            <a:r>
              <a:rPr lang="sv-SE" sz="2700" i="1" dirty="0" err="1" smtClean="0">
                <a:effectLst/>
              </a:rPr>
              <a:t>we</a:t>
            </a:r>
            <a:r>
              <a:rPr lang="sv-SE" sz="2700" i="1" dirty="0" smtClean="0">
                <a:effectLst/>
              </a:rPr>
              <a:t> </a:t>
            </a:r>
            <a:r>
              <a:rPr lang="sv-SE" sz="2700" i="1" dirty="0" err="1" smtClean="0">
                <a:effectLst/>
              </a:rPr>
              <a:t>know</a:t>
            </a:r>
            <a:r>
              <a:rPr lang="sv-SE" sz="2700" i="1" dirty="0" smtClean="0">
                <a:effectLst/>
              </a:rPr>
              <a:t> </a:t>
            </a:r>
            <a:r>
              <a:rPr lang="sv-SE" sz="2700" i="1" dirty="0" err="1" smtClean="0">
                <a:effectLst/>
              </a:rPr>
              <a:t>how</a:t>
            </a:r>
            <a:r>
              <a:rPr lang="sv-SE" sz="2700" i="1" dirty="0" smtClean="0">
                <a:effectLst/>
              </a:rPr>
              <a:t> to play the game?</a:t>
            </a:r>
            <a:endParaRPr lang="sv-SE" sz="2700" i="1" dirty="0"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4901950" cy="31762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Ingela Bergmo-Prvulovic, Stockholms University, Department of Education, Sweden</a:t>
            </a:r>
            <a:endParaRPr lang="sv-S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90" y="764704"/>
            <a:ext cx="6850800" cy="795600"/>
          </a:xfrm>
        </p:spPr>
        <p:txBody>
          <a:bodyPr/>
          <a:lstStyle/>
          <a:p>
            <a:r>
              <a:rPr lang="sv-SE" dirty="0" err="1" smtClean="0"/>
              <a:t>Purpose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ongoing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412776"/>
            <a:ext cx="6850800" cy="46100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 smtClean="0"/>
              <a:t>The </a:t>
            </a:r>
            <a:r>
              <a:rPr lang="sv-SE" dirty="0" err="1" smtClean="0"/>
              <a:t>aim</a:t>
            </a:r>
            <a:r>
              <a:rPr lang="sv-SE" dirty="0" smtClean="0"/>
              <a:t> is …</a:t>
            </a:r>
          </a:p>
          <a:p>
            <a:r>
              <a:rPr lang="sv-SE" dirty="0" smtClean="0"/>
              <a:t>to </a:t>
            </a:r>
            <a:r>
              <a:rPr lang="sv-SE" dirty="0" err="1" smtClean="0"/>
              <a:t>explore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kind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career</a:t>
            </a:r>
            <a:r>
              <a:rPr lang="sv-SE" dirty="0" smtClean="0"/>
              <a:t> </a:t>
            </a:r>
            <a:r>
              <a:rPr lang="sv-SE" dirty="0" err="1" smtClean="0"/>
              <a:t>struggles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r>
              <a:rPr lang="sv-SE" dirty="0" smtClean="0"/>
              <a:t> express and </a:t>
            </a:r>
            <a:r>
              <a:rPr lang="sv-SE" dirty="0" err="1" smtClean="0"/>
              <a:t>search</a:t>
            </a:r>
            <a:r>
              <a:rPr lang="sv-SE" dirty="0" smtClean="0"/>
              <a:t> support for in a </a:t>
            </a:r>
            <a:r>
              <a:rPr lang="sv-SE" dirty="0" err="1" smtClean="0"/>
              <a:t>career</a:t>
            </a:r>
            <a:r>
              <a:rPr lang="sv-SE" dirty="0" smtClean="0"/>
              <a:t> </a:t>
            </a:r>
            <a:r>
              <a:rPr lang="sv-SE" dirty="0" err="1" smtClean="0"/>
              <a:t>advice</a:t>
            </a:r>
            <a:r>
              <a:rPr lang="sv-SE" dirty="0" smtClean="0"/>
              <a:t> </a:t>
            </a:r>
            <a:r>
              <a:rPr lang="sv-SE" dirty="0" err="1" smtClean="0"/>
              <a:t>column</a:t>
            </a:r>
            <a:r>
              <a:rPr lang="sv-SE" dirty="0" smtClean="0"/>
              <a:t> in a Swedish Daily </a:t>
            </a:r>
            <a:r>
              <a:rPr lang="sv-SE" dirty="0" err="1" smtClean="0"/>
              <a:t>Newspaper</a:t>
            </a:r>
            <a:r>
              <a:rPr lang="sv-SE" dirty="0" smtClean="0"/>
              <a:t>,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/>
              <a:t>t</a:t>
            </a:r>
            <a:r>
              <a:rPr lang="sv-SE" dirty="0" smtClean="0"/>
              <a:t>o </a:t>
            </a:r>
            <a:r>
              <a:rPr lang="sv-SE" dirty="0" err="1" smtClean="0"/>
              <a:t>disclose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kind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i="1" dirty="0" smtClean="0"/>
              <a:t>social representations</a:t>
            </a:r>
            <a:r>
              <a:rPr lang="sv-SE" dirty="0" smtClean="0"/>
              <a:t> on </a:t>
            </a:r>
            <a:r>
              <a:rPr lang="sv-SE" dirty="0" err="1" smtClean="0"/>
              <a:t>career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seems</a:t>
            </a:r>
            <a:r>
              <a:rPr lang="sv-SE" dirty="0" smtClean="0"/>
              <a:t> to guide </a:t>
            </a:r>
            <a:r>
              <a:rPr lang="sv-SE" dirty="0" err="1" smtClean="0"/>
              <a:t>peoples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̓ </a:t>
            </a:r>
            <a:r>
              <a:rPr lang="sv-SE" dirty="0" err="1" smtClean="0"/>
              <a:t>thinking</a:t>
            </a:r>
            <a:r>
              <a:rPr lang="sv-SE" dirty="0" smtClean="0"/>
              <a:t> in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to </a:t>
            </a:r>
            <a:r>
              <a:rPr lang="sv-SE" dirty="0" err="1" smtClean="0"/>
              <a:t>analyze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issues</a:t>
            </a:r>
            <a:r>
              <a:rPr lang="sv-SE" dirty="0" smtClean="0"/>
              <a:t> and social representations </a:t>
            </a:r>
            <a:r>
              <a:rPr lang="sv-SE" dirty="0" err="1" smtClean="0"/>
              <a:t>relate</a:t>
            </a:r>
            <a:r>
              <a:rPr lang="sv-SE" dirty="0" smtClean="0"/>
              <a:t> to </a:t>
            </a:r>
            <a:r>
              <a:rPr lang="sv-SE" dirty="0" err="1" smtClean="0"/>
              <a:t>commonly</a:t>
            </a:r>
            <a:r>
              <a:rPr lang="sv-SE" dirty="0" smtClean="0"/>
              <a:t> </a:t>
            </a:r>
            <a:r>
              <a:rPr lang="sv-SE" dirty="0" err="1" smtClean="0"/>
              <a:t>held</a:t>
            </a:r>
            <a:r>
              <a:rPr lang="sv-SE" dirty="0" smtClean="0"/>
              <a:t> discourses on </a:t>
            </a:r>
            <a:r>
              <a:rPr lang="sv-SE" dirty="0" err="1" smtClean="0"/>
              <a:t>career</a:t>
            </a:r>
            <a:r>
              <a:rPr lang="sv-SE" dirty="0" smtClean="0"/>
              <a:t> </a:t>
            </a:r>
            <a:r>
              <a:rPr lang="sv-SE" dirty="0" err="1" smtClean="0"/>
              <a:t>phenomena</a:t>
            </a:r>
            <a:r>
              <a:rPr lang="sv-SE" dirty="0" smtClean="0"/>
              <a:t> in </a:t>
            </a:r>
            <a:r>
              <a:rPr lang="sv-SE" dirty="0" err="1" smtClean="0"/>
              <a:t>contemporary</a:t>
            </a:r>
            <a:r>
              <a:rPr lang="sv-SE" dirty="0" smtClean="0"/>
              <a:t> </a:t>
            </a:r>
            <a:r>
              <a:rPr lang="sv-SE" dirty="0" err="1" smtClean="0"/>
              <a:t>working</a:t>
            </a:r>
            <a:r>
              <a:rPr lang="sv-SE" dirty="0" smtClean="0"/>
              <a:t> </a:t>
            </a:r>
            <a:r>
              <a:rPr lang="sv-SE" dirty="0" err="1" smtClean="0"/>
              <a:t>life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5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1052736"/>
            <a:ext cx="6850800" cy="795600"/>
          </a:xfrm>
        </p:spPr>
        <p:txBody>
          <a:bodyPr/>
          <a:lstStyle/>
          <a:p>
            <a:r>
              <a:rPr lang="sv-SE" dirty="0" err="1" smtClean="0"/>
              <a:t>Theoretical</a:t>
            </a:r>
            <a:r>
              <a:rPr lang="sv-SE" dirty="0" smtClean="0"/>
              <a:t> </a:t>
            </a:r>
            <a:r>
              <a:rPr lang="sv-SE" dirty="0" err="1" smtClean="0"/>
              <a:t>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204864"/>
            <a:ext cx="6850800" cy="3817936"/>
          </a:xfrm>
        </p:spPr>
        <p:txBody>
          <a:bodyPr/>
          <a:lstStyle/>
          <a:p>
            <a:pPr marL="0" indent="0">
              <a:buNone/>
            </a:pP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 </a:t>
            </a:r>
            <a:r>
              <a:rPr lang="sv-SE" dirty="0" err="1" smtClean="0"/>
              <a:t>takes</a:t>
            </a:r>
            <a:r>
              <a:rPr lang="sv-SE" dirty="0" smtClean="0"/>
              <a:t> </a:t>
            </a:r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standpoint</a:t>
            </a:r>
            <a:r>
              <a:rPr lang="sv-SE" dirty="0" smtClean="0"/>
              <a:t> in the </a:t>
            </a:r>
            <a:r>
              <a:rPr lang="sv-SE" dirty="0" err="1" smtClean="0"/>
              <a:t>theory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social representations (</a:t>
            </a:r>
            <a:r>
              <a:rPr lang="sv-SE" dirty="0" err="1" smtClean="0"/>
              <a:t>Moscovici</a:t>
            </a:r>
            <a:r>
              <a:rPr lang="sv-SE" dirty="0" smtClean="0"/>
              <a:t>, 1984, 2001, 2008), in order to understand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groups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r>
              <a:rPr lang="sv-SE" dirty="0" smtClean="0"/>
              <a:t> </a:t>
            </a:r>
            <a:r>
              <a:rPr lang="sv-SE" dirty="0" err="1" smtClean="0"/>
              <a:t>socially</a:t>
            </a:r>
            <a:r>
              <a:rPr lang="sv-SE" dirty="0" smtClean="0"/>
              <a:t> </a:t>
            </a:r>
            <a:r>
              <a:rPr lang="sv-SE" dirty="0" err="1" smtClean="0"/>
              <a:t>construct</a:t>
            </a:r>
            <a:r>
              <a:rPr lang="sv-SE" dirty="0" smtClean="0"/>
              <a:t> common </a:t>
            </a:r>
            <a:r>
              <a:rPr lang="sv-SE" dirty="0" err="1" smtClean="0"/>
              <a:t>thoughts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career</a:t>
            </a:r>
            <a:r>
              <a:rPr lang="sv-SE" dirty="0" smtClean="0"/>
              <a:t> as a </a:t>
            </a:r>
            <a:r>
              <a:rPr lang="sv-SE" dirty="0" err="1" smtClean="0"/>
              <a:t>phenomena</a:t>
            </a:r>
            <a:r>
              <a:rPr lang="sv-SE" dirty="0" smtClean="0"/>
              <a:t>, and </a:t>
            </a:r>
            <a:r>
              <a:rPr lang="sv-SE" dirty="0" err="1" smtClean="0"/>
              <a:t>become</a:t>
            </a:r>
            <a:r>
              <a:rPr lang="sv-SE" dirty="0" smtClean="0"/>
              <a:t> </a:t>
            </a:r>
            <a:r>
              <a:rPr lang="sv-SE" dirty="0" err="1" smtClean="0"/>
              <a:t>bearers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such</a:t>
            </a:r>
            <a:r>
              <a:rPr lang="sv-SE" dirty="0" smtClean="0"/>
              <a:t> social representations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career</a:t>
            </a:r>
            <a:r>
              <a:rPr lang="sv-SE" dirty="0" smtClean="0"/>
              <a:t>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15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00" y="764704"/>
            <a:ext cx="6850800" cy="7956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Social representations </a:t>
            </a:r>
            <a:r>
              <a:rPr lang="sv-SE" dirty="0" err="1" smtClean="0"/>
              <a:t>are</a:t>
            </a:r>
            <a:r>
              <a:rPr lang="sv-SE" dirty="0" smtClean="0"/>
              <a:t> by </a:t>
            </a:r>
            <a:r>
              <a:rPr lang="sv-SE" dirty="0" err="1" smtClean="0"/>
              <a:t>Moscovici</a:t>
            </a:r>
            <a:r>
              <a:rPr lang="sv-SE" dirty="0" smtClean="0"/>
              <a:t> (1973) </a:t>
            </a:r>
            <a:r>
              <a:rPr lang="sv-SE" dirty="0" err="1" smtClean="0"/>
              <a:t>defined</a:t>
            </a:r>
            <a:r>
              <a:rPr lang="sv-SE" dirty="0" smtClean="0"/>
              <a:t> as…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15" y="1985851"/>
            <a:ext cx="7704856" cy="3315357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…a system of values, ideas and practices with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twofold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function: 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first, to establish an order which will enable individuals to orientate themselves in their material and social world and to master it; and secondly to enable communication to take place among members of a community by providing them with a code for social exchange and a code for naming and classifying unambiguously the various aspects of their world and their individual group history (Moscovici, 1973, p. xiii)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0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ör tidningsb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9289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00" y="476672"/>
            <a:ext cx="6850800" cy="795600"/>
          </a:xfrm>
        </p:spPr>
        <p:txBody>
          <a:bodyPr/>
          <a:lstStyle/>
          <a:p>
            <a:r>
              <a:rPr lang="sv-SE" dirty="0" err="1" smtClean="0"/>
              <a:t>Methodology</a:t>
            </a:r>
            <a:r>
              <a:rPr lang="sv-SE" dirty="0" smtClean="0"/>
              <a:t> – Data </a:t>
            </a:r>
            <a:r>
              <a:rPr lang="sv-SE" dirty="0" err="1" smtClean="0"/>
              <a:t>collection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124744"/>
            <a:ext cx="6588312" cy="5027656"/>
          </a:xfrm>
        </p:spPr>
        <p:txBody>
          <a:bodyPr>
            <a:normAutofit fontScale="70000" lnSpcReduction="20000"/>
          </a:bodyPr>
          <a:lstStyle/>
          <a:p>
            <a:r>
              <a:rPr lang="sv-SE" dirty="0" err="1" smtClean="0"/>
              <a:t>Career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r>
              <a:rPr lang="sv-SE" dirty="0" err="1" smtClean="0"/>
              <a:t>published</a:t>
            </a:r>
            <a:r>
              <a:rPr lang="sv-SE" dirty="0" smtClean="0"/>
              <a:t> in the Swedish Daily </a:t>
            </a:r>
            <a:r>
              <a:rPr lang="sv-SE" dirty="0" err="1" smtClean="0"/>
              <a:t>News</a:t>
            </a:r>
            <a:r>
              <a:rPr lang="sv-SE" dirty="0" smtClean="0"/>
              <a:t> (DN) </a:t>
            </a:r>
            <a:r>
              <a:rPr lang="sv-SE" dirty="0" err="1" smtClean="0"/>
              <a:t>during</a:t>
            </a:r>
            <a:r>
              <a:rPr lang="sv-SE" dirty="0" smtClean="0"/>
              <a:t> the </a:t>
            </a:r>
            <a:r>
              <a:rPr lang="sv-SE" dirty="0" err="1" smtClean="0"/>
              <a:t>years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2011-2015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identified</a:t>
            </a:r>
            <a:r>
              <a:rPr lang="sv-SE" dirty="0" smtClean="0"/>
              <a:t> and </a:t>
            </a:r>
            <a:r>
              <a:rPr lang="sv-SE" dirty="0" err="1" smtClean="0"/>
              <a:t>downloaded</a:t>
            </a:r>
            <a:r>
              <a:rPr lang="sv-SE" dirty="0" smtClean="0"/>
              <a:t> </a:t>
            </a:r>
            <a:r>
              <a:rPr lang="sv-SE" dirty="0" err="1" smtClean="0"/>
              <a:t>after</a:t>
            </a:r>
            <a:r>
              <a:rPr lang="sv-SE" dirty="0" smtClean="0"/>
              <a:t> a </a:t>
            </a:r>
            <a:r>
              <a:rPr lang="sv-SE" dirty="0" err="1" smtClean="0"/>
              <a:t>searching</a:t>
            </a:r>
            <a:r>
              <a:rPr lang="sv-SE" dirty="0" smtClean="0"/>
              <a:t> </a:t>
            </a:r>
            <a:r>
              <a:rPr lang="sv-SE" dirty="0" err="1" smtClean="0"/>
              <a:t>procedure</a:t>
            </a:r>
            <a:r>
              <a:rPr lang="sv-SE" dirty="0" smtClean="0"/>
              <a:t> in the Retriever </a:t>
            </a:r>
            <a:r>
              <a:rPr lang="sv-SE" dirty="0" err="1" smtClean="0"/>
              <a:t>Database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 err="1" smtClean="0"/>
              <a:t>searching</a:t>
            </a:r>
            <a:r>
              <a:rPr lang="sv-SE" dirty="0" smtClean="0"/>
              <a:t> </a:t>
            </a:r>
            <a:r>
              <a:rPr lang="sv-SE" dirty="0" err="1" smtClean="0"/>
              <a:t>procedure</a:t>
            </a:r>
            <a:r>
              <a:rPr lang="sv-SE" dirty="0" smtClean="0"/>
              <a:t> </a:t>
            </a:r>
            <a:r>
              <a:rPr lang="sv-SE" dirty="0" err="1" smtClean="0"/>
              <a:t>applied</a:t>
            </a:r>
            <a:r>
              <a:rPr lang="sv-SE" dirty="0" smtClean="0"/>
              <a:t> the </a:t>
            </a:r>
            <a:r>
              <a:rPr lang="sv-SE" dirty="0" err="1" smtClean="0"/>
              <a:t>searching</a:t>
            </a:r>
            <a:r>
              <a:rPr lang="sv-SE" dirty="0" smtClean="0"/>
              <a:t> terms ”Dagens Nyheter” (Daily </a:t>
            </a:r>
            <a:r>
              <a:rPr lang="sv-SE" dirty="0" err="1" smtClean="0"/>
              <a:t>News</a:t>
            </a:r>
            <a:r>
              <a:rPr lang="sv-SE" dirty="0" smtClean="0"/>
              <a:t>) AND ”Karriärrådgivaren” (The </a:t>
            </a:r>
            <a:r>
              <a:rPr lang="sv-SE" dirty="0" err="1" smtClean="0"/>
              <a:t>Career</a:t>
            </a:r>
            <a:r>
              <a:rPr lang="sv-SE" dirty="0" smtClean="0"/>
              <a:t> </a:t>
            </a:r>
            <a:r>
              <a:rPr lang="sv-SE" dirty="0" err="1" smtClean="0"/>
              <a:t>Counselor</a:t>
            </a:r>
            <a:r>
              <a:rPr lang="sv-SE" dirty="0" smtClean="0"/>
              <a:t>).</a:t>
            </a:r>
          </a:p>
          <a:p>
            <a:endParaRPr lang="sv-SE" dirty="0" smtClean="0"/>
          </a:p>
          <a:p>
            <a:r>
              <a:rPr lang="sv-SE" dirty="0" smtClean="0"/>
              <a:t>Initial </a:t>
            </a:r>
            <a:r>
              <a:rPr lang="sv-SE" dirty="0" err="1" smtClean="0"/>
              <a:t>search</a:t>
            </a:r>
            <a:r>
              <a:rPr lang="sv-SE" dirty="0" smtClean="0"/>
              <a:t> </a:t>
            </a:r>
            <a:r>
              <a:rPr lang="sv-SE" dirty="0" err="1" smtClean="0"/>
              <a:t>resulted</a:t>
            </a:r>
            <a:r>
              <a:rPr lang="sv-SE" dirty="0" smtClean="0"/>
              <a:t> in 111 hits. </a:t>
            </a:r>
            <a:r>
              <a:rPr lang="sv-SE" dirty="0" err="1" smtClean="0"/>
              <a:t>Some</a:t>
            </a:r>
            <a:r>
              <a:rPr lang="sv-SE" dirty="0" smtClean="0"/>
              <a:t> hits </a:t>
            </a:r>
            <a:r>
              <a:rPr lang="sv-SE" dirty="0" err="1" smtClean="0"/>
              <a:t>did</a:t>
            </a:r>
            <a:r>
              <a:rPr lang="sv-SE" dirty="0" smtClean="0"/>
              <a:t> not </a:t>
            </a:r>
            <a:r>
              <a:rPr lang="sv-SE" dirty="0" err="1" smtClean="0"/>
              <a:t>refer</a:t>
            </a:r>
            <a:r>
              <a:rPr lang="sv-SE" dirty="0" smtClean="0"/>
              <a:t> to the </a:t>
            </a:r>
            <a:r>
              <a:rPr lang="sv-SE" dirty="0" err="1" smtClean="0"/>
              <a:t>question</a:t>
            </a:r>
            <a:r>
              <a:rPr lang="sv-SE" dirty="0" smtClean="0"/>
              <a:t> </a:t>
            </a:r>
            <a:r>
              <a:rPr lang="sv-SE" dirty="0" err="1" smtClean="0"/>
              <a:t>columns</a:t>
            </a:r>
            <a:r>
              <a:rPr lang="sv-SE" dirty="0" smtClean="0"/>
              <a:t> and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therefore</a:t>
            </a:r>
            <a:r>
              <a:rPr lang="sv-SE" dirty="0" smtClean="0"/>
              <a:t> </a:t>
            </a:r>
            <a:r>
              <a:rPr lang="sv-SE" dirty="0" err="1" smtClean="0"/>
              <a:t>excluded</a:t>
            </a:r>
            <a:r>
              <a:rPr lang="sv-SE" dirty="0" smtClean="0"/>
              <a:t>. </a:t>
            </a:r>
            <a:r>
              <a:rPr lang="sv-SE" dirty="0" err="1" smtClean="0"/>
              <a:t>Altogether</a:t>
            </a:r>
            <a:r>
              <a:rPr lang="sv-SE" dirty="0" smtClean="0"/>
              <a:t> 99 </a:t>
            </a:r>
            <a:r>
              <a:rPr lang="sv-SE" dirty="0" err="1" smtClean="0"/>
              <a:t>published</a:t>
            </a:r>
            <a:r>
              <a:rPr lang="sv-SE" dirty="0" smtClean="0"/>
              <a:t> </a:t>
            </a:r>
            <a:r>
              <a:rPr lang="sv-SE" dirty="0" err="1" smtClean="0"/>
              <a:t>question</a:t>
            </a:r>
            <a:r>
              <a:rPr lang="sv-SE" dirty="0" smtClean="0"/>
              <a:t> </a:t>
            </a:r>
            <a:r>
              <a:rPr lang="sv-SE" dirty="0" err="1" smtClean="0"/>
              <a:t>columns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included</a:t>
            </a:r>
            <a:r>
              <a:rPr lang="sv-SE" dirty="0" smtClean="0"/>
              <a:t> in the material for </a:t>
            </a:r>
            <a:r>
              <a:rPr lang="sv-SE" dirty="0" err="1" smtClean="0"/>
              <a:t>analysis</a:t>
            </a:r>
            <a:r>
              <a:rPr lang="sv-SE" dirty="0" smtClean="0"/>
              <a:t>. 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73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26" y="764704"/>
            <a:ext cx="6850800" cy="795600"/>
          </a:xfrm>
        </p:spPr>
        <p:txBody>
          <a:bodyPr/>
          <a:lstStyle/>
          <a:p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60304"/>
            <a:ext cx="6850800" cy="4462496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The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data is </a:t>
            </a:r>
            <a:r>
              <a:rPr lang="sv-SE" dirty="0" err="1" smtClean="0"/>
              <a:t>based</a:t>
            </a:r>
            <a:r>
              <a:rPr lang="sv-SE" dirty="0" smtClean="0"/>
              <a:t> </a:t>
            </a:r>
            <a:r>
              <a:rPr lang="sv-SE" dirty="0" err="1" smtClean="0"/>
              <a:t>upon</a:t>
            </a:r>
            <a:r>
              <a:rPr lang="sv-SE" dirty="0" smtClean="0"/>
              <a:t> </a:t>
            </a:r>
            <a:r>
              <a:rPr lang="sv-SE" dirty="0" err="1" smtClean="0"/>
              <a:t>qualitative</a:t>
            </a:r>
            <a:r>
              <a:rPr lang="sv-SE" dirty="0" smtClean="0"/>
              <a:t>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an initial </a:t>
            </a:r>
            <a:r>
              <a:rPr lang="sv-SE" dirty="0" err="1" smtClean="0"/>
              <a:t>inductive</a:t>
            </a:r>
            <a:r>
              <a:rPr lang="sv-SE" dirty="0" smtClean="0"/>
              <a:t> approach (</a:t>
            </a:r>
            <a:r>
              <a:rPr lang="sv-SE" dirty="0" err="1" smtClean="0"/>
              <a:t>Graneheim</a:t>
            </a:r>
            <a:r>
              <a:rPr lang="sv-SE" dirty="0" smtClean="0"/>
              <a:t> &amp; Lundman, 2004; </a:t>
            </a:r>
            <a:r>
              <a:rPr lang="sv-SE" dirty="0" err="1" smtClean="0"/>
              <a:t>Hsieh</a:t>
            </a:r>
            <a:r>
              <a:rPr lang="sv-SE" dirty="0" smtClean="0"/>
              <a:t>  &amp; Shannon, 2005).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The texts </a:t>
            </a:r>
            <a:r>
              <a:rPr lang="sv-SE" dirty="0" err="1" smtClean="0"/>
              <a:t>were</a:t>
            </a:r>
            <a:r>
              <a:rPr lang="sv-SE" dirty="0" smtClean="0"/>
              <a:t> read, </a:t>
            </a:r>
            <a:r>
              <a:rPr lang="sv-SE" dirty="0" err="1" smtClean="0"/>
              <a:t>coded</a:t>
            </a:r>
            <a:r>
              <a:rPr lang="sv-SE" dirty="0" smtClean="0"/>
              <a:t> and </a:t>
            </a:r>
            <a:r>
              <a:rPr lang="sv-SE" dirty="0" err="1" smtClean="0"/>
              <a:t>sorted</a:t>
            </a:r>
            <a:r>
              <a:rPr lang="sv-SE" dirty="0" smtClean="0"/>
              <a:t>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sub-categories</a:t>
            </a:r>
            <a:r>
              <a:rPr lang="sv-SE" dirty="0" smtClean="0"/>
              <a:t>, and </a:t>
            </a:r>
            <a:r>
              <a:rPr lang="sv-SE" dirty="0" err="1" smtClean="0"/>
              <a:t>categories</a:t>
            </a:r>
            <a:r>
              <a:rPr lang="sv-SE" dirty="0" smtClean="0"/>
              <a:t>. </a:t>
            </a:r>
            <a:r>
              <a:rPr lang="sv-SE" dirty="0" err="1" smtClean="0"/>
              <a:t>Categories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same or </a:t>
            </a:r>
            <a:r>
              <a:rPr lang="sv-SE" dirty="0" err="1" smtClean="0"/>
              <a:t>similar</a:t>
            </a:r>
            <a:r>
              <a:rPr lang="sv-SE" dirty="0" smtClean="0"/>
              <a:t>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brought</a:t>
            </a:r>
            <a:r>
              <a:rPr lang="sv-SE" dirty="0" smtClean="0"/>
              <a:t> </a:t>
            </a:r>
            <a:r>
              <a:rPr lang="sv-SE" dirty="0" err="1" smtClean="0"/>
              <a:t>together</a:t>
            </a:r>
            <a:r>
              <a:rPr lang="sv-SE" dirty="0" smtClean="0"/>
              <a:t>, and </a:t>
            </a:r>
            <a:r>
              <a:rPr lang="sv-SE" dirty="0" err="1" smtClean="0"/>
              <a:t>resulted</a:t>
            </a:r>
            <a:r>
              <a:rPr lang="sv-SE" dirty="0" smtClean="0"/>
              <a:t> in 9 overall </a:t>
            </a:r>
            <a:r>
              <a:rPr lang="sv-SE" dirty="0" err="1" smtClean="0"/>
              <a:t>themes</a:t>
            </a:r>
            <a:r>
              <a:rPr lang="sv-SE" dirty="0" smtClean="0"/>
              <a:t>.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themes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presented</a:t>
            </a:r>
            <a:r>
              <a:rPr lang="sv-SE" dirty="0" smtClean="0"/>
              <a:t> </a:t>
            </a:r>
            <a:r>
              <a:rPr lang="sv-SE" dirty="0" err="1" smtClean="0"/>
              <a:t>descriptively</a:t>
            </a:r>
            <a:r>
              <a:rPr lang="sv-SE" dirty="0" smtClean="0"/>
              <a:t> in the presentation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results</a:t>
            </a:r>
            <a:r>
              <a:rPr lang="sv-SE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6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56" y="476672"/>
            <a:ext cx="6850800" cy="795600"/>
          </a:xfrm>
        </p:spPr>
        <p:txBody>
          <a:bodyPr/>
          <a:lstStyle/>
          <a:p>
            <a:r>
              <a:rPr lang="sv-SE" dirty="0" err="1" smtClean="0"/>
              <a:t>Preliminary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endParaRPr lang="sv-SE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558235"/>
              </p:ext>
            </p:extLst>
          </p:nvPr>
        </p:nvGraphicFramePr>
        <p:xfrm>
          <a:off x="792163" y="1124748"/>
          <a:ext cx="6850062" cy="48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0062"/>
              </a:tblGrid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 err="1" smtClean="0"/>
                        <a:t>Career</a:t>
                      </a:r>
                      <a:r>
                        <a:rPr lang="sv-SE" sz="2400" dirty="0" smtClean="0"/>
                        <a:t> </a:t>
                      </a:r>
                      <a:r>
                        <a:rPr lang="sv-SE" sz="2400" dirty="0" err="1" smtClean="0"/>
                        <a:t>struggles</a:t>
                      </a:r>
                      <a:r>
                        <a:rPr lang="sv-SE" sz="240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sv-SE" dirty="0" smtClean="0"/>
                        <a:t>1. </a:t>
                      </a:r>
                      <a:r>
                        <a:rPr lang="sv-SE" dirty="0" err="1" smtClean="0"/>
                        <a:t>Need</a:t>
                      </a:r>
                      <a:r>
                        <a:rPr lang="sv-SE" dirty="0" smtClean="0"/>
                        <a:t> for </a:t>
                      </a:r>
                      <a:r>
                        <a:rPr lang="sv-SE" dirty="0" err="1" smtClean="0"/>
                        <a:t>recognition</a:t>
                      </a:r>
                      <a:r>
                        <a:rPr lang="sv-SE" dirty="0" smtClean="0"/>
                        <a:t>, </a:t>
                      </a:r>
                      <a:r>
                        <a:rPr lang="sv-SE" dirty="0" err="1" smtClean="0"/>
                        <a:t>acknowledgement</a:t>
                      </a:r>
                      <a:r>
                        <a:rPr lang="sv-SE" dirty="0" smtClean="0"/>
                        <a:t> and </a:t>
                      </a:r>
                      <a:r>
                        <a:rPr lang="sv-SE" dirty="0" err="1" smtClean="0"/>
                        <a:t>appreciation</a:t>
                      </a:r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sv-SE" dirty="0" smtClean="0"/>
                        <a:t>2. </a:t>
                      </a:r>
                      <a:r>
                        <a:rPr lang="sv-SE" dirty="0" err="1" smtClean="0"/>
                        <a:t>Advancement</a:t>
                      </a:r>
                      <a:r>
                        <a:rPr lang="sv-SE" dirty="0" smtClean="0"/>
                        <a:t> – </a:t>
                      </a:r>
                      <a:r>
                        <a:rPr lang="sv-SE" dirty="0" err="1" smtClean="0"/>
                        <a:t>how</a:t>
                      </a:r>
                      <a:r>
                        <a:rPr lang="sv-SE" dirty="0" smtClean="0"/>
                        <a:t> to </a:t>
                      </a:r>
                      <a:r>
                        <a:rPr lang="sv-SE" dirty="0" err="1" smtClean="0"/>
                        <a:t>advance</a:t>
                      </a:r>
                      <a:r>
                        <a:rPr lang="sv-SE" dirty="0" smtClean="0"/>
                        <a:t> and </a:t>
                      </a:r>
                      <a:r>
                        <a:rPr lang="sv-SE" dirty="0" err="1" smtClean="0"/>
                        <a:t>move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further</a:t>
                      </a:r>
                      <a:r>
                        <a:rPr lang="sv-SE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sv-SE" dirty="0" smtClean="0"/>
                        <a:t>3. </a:t>
                      </a:r>
                      <a:r>
                        <a:rPr lang="sv-SE" dirty="0" err="1" smtClean="0"/>
                        <a:t>Transitions</a:t>
                      </a:r>
                      <a:r>
                        <a:rPr lang="sv-SE" dirty="0" smtClean="0"/>
                        <a:t> to new positions</a:t>
                      </a:r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sv-SE" dirty="0" smtClean="0"/>
                        <a:t>4. Handling mentorship</a:t>
                      </a:r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sv-SE" dirty="0" smtClean="0"/>
                        <a:t>5. Handling </a:t>
                      </a:r>
                      <a:r>
                        <a:rPr lang="sv-SE" dirty="0" err="1" smtClean="0"/>
                        <a:t>of</a:t>
                      </a:r>
                      <a:r>
                        <a:rPr lang="sv-SE" dirty="0" smtClean="0"/>
                        <a:t>/</a:t>
                      </a:r>
                      <a:r>
                        <a:rPr lang="sv-SE" dirty="0" err="1" smtClean="0"/>
                        <a:t>understanding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of</a:t>
                      </a:r>
                      <a:r>
                        <a:rPr lang="sv-SE" dirty="0" smtClean="0"/>
                        <a:t> the </a:t>
                      </a:r>
                      <a:r>
                        <a:rPr lang="sv-SE" dirty="0" err="1" smtClean="0"/>
                        <a:t>labor</a:t>
                      </a:r>
                      <a:r>
                        <a:rPr lang="sv-SE" baseline="0" dirty="0" smtClean="0"/>
                        <a:t> market</a:t>
                      </a:r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sv-SE" dirty="0" smtClean="0"/>
                        <a:t>6. </a:t>
                      </a:r>
                      <a:r>
                        <a:rPr lang="sv-SE" dirty="0" err="1" smtClean="0"/>
                        <a:t>Individual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shortcomings</a:t>
                      </a:r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sv-SE" dirty="0" smtClean="0"/>
                        <a:t>7. </a:t>
                      </a:r>
                      <a:r>
                        <a:rPr lang="sv-SE" dirty="0" err="1" smtClean="0"/>
                        <a:t>Leaders</a:t>
                      </a:r>
                      <a:r>
                        <a:rPr lang="sv-SE" dirty="0" smtClean="0"/>
                        <a:t>´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behavior</a:t>
                      </a:r>
                      <a:r>
                        <a:rPr lang="sv-SE" baseline="0" dirty="0" smtClean="0"/>
                        <a:t> – </a:t>
                      </a:r>
                      <a:r>
                        <a:rPr lang="sv-SE" baseline="0" dirty="0" err="1" smtClean="0"/>
                        <a:t>employees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experiences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of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mistreatment</a:t>
                      </a:r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sv-SE" dirty="0" smtClean="0"/>
                        <a:t>8. </a:t>
                      </a:r>
                      <a:r>
                        <a:rPr lang="sv-SE" dirty="0" err="1" smtClean="0"/>
                        <a:t>Leaders</a:t>
                      </a:r>
                      <a:r>
                        <a:rPr lang="sv-SE" baseline="0" dirty="0" smtClean="0"/>
                        <a:t>´ </a:t>
                      </a:r>
                      <a:r>
                        <a:rPr lang="sv-SE" baseline="0" dirty="0" err="1" smtClean="0"/>
                        <a:t>behavior</a:t>
                      </a:r>
                      <a:r>
                        <a:rPr lang="sv-SE" baseline="0" dirty="0" smtClean="0"/>
                        <a:t> – </a:t>
                      </a:r>
                      <a:r>
                        <a:rPr lang="sv-SE" baseline="0" dirty="0" err="1" smtClean="0"/>
                        <a:t>employees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experiences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of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controlling</a:t>
                      </a:r>
                      <a:r>
                        <a:rPr lang="sv-SE" baseline="0" dirty="0" smtClean="0"/>
                        <a:t> managers</a:t>
                      </a:r>
                      <a:endParaRPr lang="en-GB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sv-SE" dirty="0" smtClean="0"/>
                        <a:t>9. </a:t>
                      </a:r>
                      <a:r>
                        <a:rPr lang="sv-SE" dirty="0" err="1" smtClean="0"/>
                        <a:t>Leaders´needs</a:t>
                      </a:r>
                      <a:r>
                        <a:rPr lang="sv-SE" dirty="0" smtClean="0"/>
                        <a:t> for support in handling </a:t>
                      </a:r>
                      <a:r>
                        <a:rPr lang="sv-SE" dirty="0" err="1" smtClean="0"/>
                        <a:t>daily</a:t>
                      </a:r>
                      <a:r>
                        <a:rPr lang="sv-SE" dirty="0" smtClean="0"/>
                        <a:t> situations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6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850800" cy="795600"/>
          </a:xfrm>
        </p:spPr>
        <p:txBody>
          <a:bodyPr/>
          <a:lstStyle/>
          <a:p>
            <a:r>
              <a:rPr lang="sv-SE" dirty="0" smtClean="0"/>
              <a:t>Interpretation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8428"/>
            <a:ext cx="8640960" cy="49650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v-SE" sz="1800" dirty="0" err="1">
                <a:solidFill>
                  <a:srgbClr val="002F5F"/>
                </a:solidFill>
              </a:rPr>
              <a:t>S</a:t>
            </a:r>
            <a:r>
              <a:rPr lang="sv-SE" sz="1800" dirty="0" err="1" smtClean="0">
                <a:solidFill>
                  <a:srgbClr val="002F5F"/>
                </a:solidFill>
              </a:rPr>
              <a:t>everal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career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struggles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are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guided</a:t>
            </a:r>
            <a:r>
              <a:rPr lang="sv-SE" sz="1800" dirty="0" smtClean="0">
                <a:solidFill>
                  <a:srgbClr val="002F5F"/>
                </a:solidFill>
              </a:rPr>
              <a:t> by social </a:t>
            </a:r>
            <a:r>
              <a:rPr lang="sv-SE" sz="1800" dirty="0" smtClean="0">
                <a:solidFill>
                  <a:srgbClr val="002F5F"/>
                </a:solidFill>
              </a:rPr>
              <a:t>representations </a:t>
            </a:r>
            <a:r>
              <a:rPr lang="sv-SE" sz="1800" dirty="0" smtClean="0">
                <a:solidFill>
                  <a:srgbClr val="002F5F"/>
                </a:solidFill>
              </a:rPr>
              <a:t>in </a:t>
            </a:r>
            <a:r>
              <a:rPr lang="sv-SE" sz="1800" dirty="0" err="1" smtClean="0">
                <a:solidFill>
                  <a:srgbClr val="002F5F"/>
                </a:solidFill>
              </a:rPr>
              <a:t>their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thinking</a:t>
            </a:r>
            <a:r>
              <a:rPr lang="sv-SE" sz="1800" dirty="0" smtClean="0">
                <a:solidFill>
                  <a:srgbClr val="002F5F"/>
                </a:solidFill>
              </a:rPr>
              <a:t>, </a:t>
            </a:r>
            <a:r>
              <a:rPr lang="sv-SE" sz="1800" dirty="0" err="1" smtClean="0">
                <a:solidFill>
                  <a:srgbClr val="002F5F"/>
                </a:solidFill>
              </a:rPr>
              <a:t>that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refers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smtClean="0">
                <a:solidFill>
                  <a:srgbClr val="002F5F"/>
                </a:solidFill>
              </a:rPr>
              <a:t>to </a:t>
            </a:r>
            <a:r>
              <a:rPr lang="sv-SE" sz="1800" i="1" dirty="0" err="1" smtClean="0">
                <a:solidFill>
                  <a:srgbClr val="FF0000"/>
                </a:solidFill>
              </a:rPr>
              <a:t>career</a:t>
            </a:r>
            <a:r>
              <a:rPr lang="sv-SE" sz="1800" i="1" dirty="0" smtClean="0">
                <a:solidFill>
                  <a:srgbClr val="FF0000"/>
                </a:solidFill>
              </a:rPr>
              <a:t> as </a:t>
            </a:r>
            <a:r>
              <a:rPr lang="sv-SE" sz="1800" i="1" dirty="0" err="1" smtClean="0">
                <a:solidFill>
                  <a:srgbClr val="FF0000"/>
                </a:solidFill>
              </a:rPr>
              <a:t>hierarchical</a:t>
            </a:r>
            <a:r>
              <a:rPr lang="sv-SE" sz="1800" i="1" dirty="0" smtClean="0">
                <a:solidFill>
                  <a:srgbClr val="FF0000"/>
                </a:solidFill>
              </a:rPr>
              <a:t>/social </a:t>
            </a:r>
            <a:r>
              <a:rPr lang="sv-SE" sz="1800" i="1" dirty="0" err="1" smtClean="0">
                <a:solidFill>
                  <a:srgbClr val="FF0000"/>
                </a:solidFill>
              </a:rPr>
              <a:t>climbing</a:t>
            </a:r>
            <a:r>
              <a:rPr lang="sv-SE" sz="1800" dirty="0" smtClean="0">
                <a:solidFill>
                  <a:srgbClr val="002F5F"/>
                </a:solidFill>
              </a:rPr>
              <a:t>, </a:t>
            </a:r>
            <a:r>
              <a:rPr lang="sv-SE" sz="1800" dirty="0" smtClean="0">
                <a:solidFill>
                  <a:srgbClr val="002F5F"/>
                </a:solidFill>
              </a:rPr>
              <a:t>(</a:t>
            </a:r>
            <a:r>
              <a:rPr lang="sv-SE" sz="1800" dirty="0" err="1" smtClean="0">
                <a:solidFill>
                  <a:srgbClr val="002F5F"/>
                </a:solidFill>
              </a:rPr>
              <a:t>Theme</a:t>
            </a:r>
            <a:r>
              <a:rPr lang="sv-SE" sz="1800" dirty="0" smtClean="0">
                <a:solidFill>
                  <a:srgbClr val="002F5F"/>
                </a:solidFill>
              </a:rPr>
              <a:t> 1,2, 3 and 7). </a:t>
            </a:r>
            <a:r>
              <a:rPr lang="sv-SE" sz="1800" dirty="0" err="1" smtClean="0">
                <a:solidFill>
                  <a:srgbClr val="002F5F"/>
                </a:solidFill>
              </a:rPr>
              <a:t>These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themes</a:t>
            </a:r>
            <a:r>
              <a:rPr lang="sv-SE" sz="1800" dirty="0" smtClean="0">
                <a:solidFill>
                  <a:srgbClr val="002F5F"/>
                </a:solidFill>
              </a:rPr>
              <a:t>, </a:t>
            </a:r>
            <a:r>
              <a:rPr lang="sv-SE" sz="1800" dirty="0" err="1" smtClean="0">
                <a:solidFill>
                  <a:srgbClr val="002F5F"/>
                </a:solidFill>
              </a:rPr>
              <a:t>together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with</a:t>
            </a:r>
            <a:r>
              <a:rPr lang="sv-SE" sz="1800" dirty="0" smtClean="0">
                <a:solidFill>
                  <a:srgbClr val="002F5F"/>
                </a:solidFill>
              </a:rPr>
              <a:t> the 5th </a:t>
            </a:r>
            <a:r>
              <a:rPr lang="sv-SE" sz="1800" dirty="0" err="1" smtClean="0">
                <a:solidFill>
                  <a:srgbClr val="002F5F"/>
                </a:solidFill>
              </a:rPr>
              <a:t>theme</a:t>
            </a:r>
            <a:r>
              <a:rPr lang="sv-SE" sz="1800" dirty="0" smtClean="0">
                <a:solidFill>
                  <a:srgbClr val="002F5F"/>
                </a:solidFill>
              </a:rPr>
              <a:t>, </a:t>
            </a:r>
            <a:r>
              <a:rPr lang="sv-SE" sz="1800" dirty="0" err="1" smtClean="0">
                <a:solidFill>
                  <a:srgbClr val="002F5F"/>
                </a:solidFill>
              </a:rPr>
              <a:t>are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also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guided</a:t>
            </a:r>
            <a:r>
              <a:rPr lang="sv-SE" sz="1800" dirty="0" smtClean="0">
                <a:solidFill>
                  <a:srgbClr val="002F5F"/>
                </a:solidFill>
              </a:rPr>
              <a:t> by the social representation </a:t>
            </a:r>
            <a:r>
              <a:rPr lang="sv-SE" sz="1800" dirty="0" err="1" smtClean="0">
                <a:solidFill>
                  <a:srgbClr val="002F5F"/>
                </a:solidFill>
              </a:rPr>
              <a:t>of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i="1" dirty="0" err="1" smtClean="0">
                <a:solidFill>
                  <a:srgbClr val="FF0000"/>
                </a:solidFill>
              </a:rPr>
              <a:t>career</a:t>
            </a:r>
            <a:r>
              <a:rPr lang="sv-SE" sz="1800" i="1" dirty="0" smtClean="0">
                <a:solidFill>
                  <a:srgbClr val="FF0000"/>
                </a:solidFill>
              </a:rPr>
              <a:t> as an </a:t>
            </a:r>
            <a:r>
              <a:rPr lang="sv-SE" sz="1800" i="1" dirty="0" err="1" smtClean="0">
                <a:solidFill>
                  <a:srgbClr val="FF0000"/>
                </a:solidFill>
              </a:rPr>
              <a:t>uncertain</a:t>
            </a:r>
            <a:r>
              <a:rPr lang="sv-SE" sz="1800" i="1" dirty="0" smtClean="0">
                <a:solidFill>
                  <a:srgbClr val="FF0000"/>
                </a:solidFill>
              </a:rPr>
              <a:t> </a:t>
            </a:r>
            <a:r>
              <a:rPr lang="sv-SE" sz="1800" i="1" dirty="0" err="1" smtClean="0">
                <a:solidFill>
                  <a:srgbClr val="FF0000"/>
                </a:solidFill>
              </a:rPr>
              <a:t>outcome</a:t>
            </a:r>
            <a:r>
              <a:rPr lang="sv-SE" sz="1800" i="1" dirty="0" smtClean="0">
                <a:solidFill>
                  <a:srgbClr val="FF0000"/>
                </a:solidFill>
              </a:rPr>
              <a:t>.</a:t>
            </a:r>
            <a:endParaRPr lang="sv-SE" sz="1800" i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sv-SE" sz="1800" dirty="0" smtClean="0">
                <a:solidFill>
                  <a:srgbClr val="002F5F"/>
                </a:solidFill>
              </a:rPr>
              <a:t/>
            </a:r>
            <a:br>
              <a:rPr lang="sv-SE" sz="1800" dirty="0" smtClean="0">
                <a:solidFill>
                  <a:srgbClr val="002F5F"/>
                </a:solidFill>
              </a:rPr>
            </a:br>
            <a:r>
              <a:rPr lang="sv-SE" sz="1800" dirty="0" smtClean="0">
                <a:solidFill>
                  <a:srgbClr val="002F5F"/>
                </a:solidFill>
              </a:rPr>
              <a:t>All </a:t>
            </a:r>
            <a:r>
              <a:rPr lang="sv-SE" sz="1800" dirty="0" err="1" smtClean="0">
                <a:solidFill>
                  <a:srgbClr val="002F5F"/>
                </a:solidFill>
              </a:rPr>
              <a:t>themes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smtClean="0">
                <a:solidFill>
                  <a:srgbClr val="002F5F"/>
                </a:solidFill>
              </a:rPr>
              <a:t>(1-9) </a:t>
            </a:r>
            <a:r>
              <a:rPr lang="sv-SE" sz="1800" dirty="0" err="1" smtClean="0">
                <a:solidFill>
                  <a:srgbClr val="002F5F"/>
                </a:solidFill>
              </a:rPr>
              <a:t>are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guided</a:t>
            </a:r>
            <a:r>
              <a:rPr lang="sv-SE" sz="1800" dirty="0" smtClean="0">
                <a:solidFill>
                  <a:srgbClr val="002F5F"/>
                </a:solidFill>
              </a:rPr>
              <a:t> by the </a:t>
            </a:r>
            <a:r>
              <a:rPr lang="sv-SE" sz="1800" dirty="0" smtClean="0">
                <a:solidFill>
                  <a:srgbClr val="002F5F"/>
                </a:solidFill>
              </a:rPr>
              <a:t>social representation </a:t>
            </a:r>
            <a:r>
              <a:rPr lang="sv-SE" sz="1800" dirty="0" err="1" smtClean="0">
                <a:solidFill>
                  <a:srgbClr val="002F5F"/>
                </a:solidFill>
              </a:rPr>
              <a:t>of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career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smtClean="0">
                <a:solidFill>
                  <a:srgbClr val="002F5F"/>
                </a:solidFill>
              </a:rPr>
              <a:t>as</a:t>
            </a:r>
          </a:p>
          <a:p>
            <a:pPr marL="0" lvl="0" indent="0">
              <a:buNone/>
            </a:pPr>
            <a:r>
              <a:rPr lang="sv-SE" sz="1800" i="1" dirty="0" smtClean="0">
                <a:solidFill>
                  <a:srgbClr val="FF0000"/>
                </a:solidFill>
              </a:rPr>
              <a:t>a </a:t>
            </a:r>
            <a:r>
              <a:rPr lang="sv-SE" sz="1800" i="1" dirty="0" smtClean="0">
                <a:solidFill>
                  <a:srgbClr val="FF0000"/>
                </a:solidFill>
              </a:rPr>
              <a:t>game </a:t>
            </a:r>
            <a:r>
              <a:rPr lang="sv-SE" sz="1800" i="1" dirty="0" err="1" smtClean="0">
                <a:solidFill>
                  <a:srgbClr val="FF0000"/>
                </a:solidFill>
              </a:rPr>
              <a:t>of</a:t>
            </a:r>
            <a:r>
              <a:rPr lang="sv-SE" sz="1800" i="1" dirty="0" smtClean="0">
                <a:solidFill>
                  <a:srgbClr val="FF0000"/>
                </a:solidFill>
              </a:rPr>
              <a:t> </a:t>
            </a:r>
            <a:r>
              <a:rPr lang="sv-SE" sz="1800" i="1" dirty="0" err="1" smtClean="0">
                <a:solidFill>
                  <a:srgbClr val="FF0000"/>
                </a:solidFill>
              </a:rPr>
              <a:t>exchange</a:t>
            </a:r>
            <a:r>
              <a:rPr lang="sv-SE" sz="1800" dirty="0" smtClean="0">
                <a:solidFill>
                  <a:srgbClr val="002F5F"/>
                </a:solidFill>
              </a:rPr>
              <a:t>, </a:t>
            </a:r>
            <a:r>
              <a:rPr lang="sv-SE" sz="1800" dirty="0" err="1" smtClean="0">
                <a:solidFill>
                  <a:srgbClr val="002F5F"/>
                </a:solidFill>
              </a:rPr>
              <a:t>between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expected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i="1" dirty="0" err="1" smtClean="0">
                <a:solidFill>
                  <a:srgbClr val="002F5F"/>
                </a:solidFill>
              </a:rPr>
              <a:t>efforts</a:t>
            </a:r>
            <a:r>
              <a:rPr lang="sv-SE" sz="1800" dirty="0" smtClean="0">
                <a:solidFill>
                  <a:srgbClr val="002F5F"/>
                </a:solidFill>
              </a:rPr>
              <a:t> and </a:t>
            </a:r>
            <a:r>
              <a:rPr lang="sv-SE" sz="1800" dirty="0" err="1" smtClean="0">
                <a:solidFill>
                  <a:srgbClr val="002F5F"/>
                </a:solidFill>
              </a:rPr>
              <a:t>expected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i="1" dirty="0" err="1" smtClean="0">
                <a:solidFill>
                  <a:srgbClr val="002F5F"/>
                </a:solidFill>
              </a:rPr>
              <a:t>outcomes</a:t>
            </a:r>
            <a:r>
              <a:rPr lang="sv-SE" sz="1800" i="1" dirty="0" smtClean="0">
                <a:solidFill>
                  <a:srgbClr val="002F5F"/>
                </a:solidFill>
              </a:rPr>
              <a:t>, and </a:t>
            </a:r>
            <a:r>
              <a:rPr lang="sv-SE" sz="1800" i="1" dirty="0" err="1" smtClean="0">
                <a:solidFill>
                  <a:srgbClr val="002F5F"/>
                </a:solidFill>
              </a:rPr>
              <a:t>rewards</a:t>
            </a:r>
            <a:r>
              <a:rPr lang="sv-SE" sz="1800" dirty="0" smtClean="0">
                <a:solidFill>
                  <a:srgbClr val="002F5F"/>
                </a:solidFill>
              </a:rPr>
              <a:t>, </a:t>
            </a:r>
            <a:r>
              <a:rPr lang="sv-SE" sz="1800" dirty="0" err="1" smtClean="0">
                <a:solidFill>
                  <a:srgbClr val="002F5F"/>
                </a:solidFill>
              </a:rPr>
              <a:t>that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involves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i="1" dirty="0" err="1" smtClean="0">
                <a:solidFill>
                  <a:srgbClr val="002F5F"/>
                </a:solidFill>
              </a:rPr>
              <a:t>both</a:t>
            </a:r>
            <a:r>
              <a:rPr lang="sv-SE" sz="1800" i="1" dirty="0" smtClean="0">
                <a:solidFill>
                  <a:srgbClr val="002F5F"/>
                </a:solidFill>
              </a:rPr>
              <a:t> personal </a:t>
            </a:r>
            <a:r>
              <a:rPr lang="sv-SE" sz="1800" dirty="0" smtClean="0">
                <a:solidFill>
                  <a:srgbClr val="002F5F"/>
                </a:solidFill>
              </a:rPr>
              <a:t>and </a:t>
            </a:r>
            <a:r>
              <a:rPr lang="sv-SE" sz="1800" i="1" dirty="0" smtClean="0">
                <a:solidFill>
                  <a:srgbClr val="002F5F"/>
                </a:solidFill>
              </a:rPr>
              <a:t>social </a:t>
            </a:r>
            <a:r>
              <a:rPr lang="sv-SE" sz="1800" i="1" dirty="0" err="1" smtClean="0">
                <a:solidFill>
                  <a:srgbClr val="002F5F"/>
                </a:solidFill>
              </a:rPr>
              <a:t>meanings</a:t>
            </a:r>
            <a:r>
              <a:rPr lang="sv-SE" sz="1800" i="1" dirty="0" smtClean="0">
                <a:solidFill>
                  <a:srgbClr val="002F5F"/>
                </a:solidFill>
              </a:rPr>
              <a:t> </a:t>
            </a:r>
            <a:r>
              <a:rPr lang="sv-SE" sz="1800" dirty="0" smtClean="0">
                <a:solidFill>
                  <a:srgbClr val="002F5F"/>
                </a:solidFill>
              </a:rPr>
              <a:t>(</a:t>
            </a:r>
            <a:r>
              <a:rPr lang="sv-SE" sz="1800" dirty="0" err="1" smtClean="0">
                <a:solidFill>
                  <a:srgbClr val="002F5F"/>
                </a:solidFill>
              </a:rPr>
              <a:t>Bergmo-Prvulovic</a:t>
            </a:r>
            <a:r>
              <a:rPr lang="sv-SE" sz="1800" dirty="0" smtClean="0">
                <a:solidFill>
                  <a:srgbClr val="002F5F"/>
                </a:solidFill>
              </a:rPr>
              <a:t>, 2013). </a:t>
            </a:r>
            <a:r>
              <a:rPr lang="sv-SE" sz="1800" dirty="0" err="1" smtClean="0">
                <a:solidFill>
                  <a:srgbClr val="002F5F"/>
                </a:solidFill>
              </a:rPr>
              <a:t>However</a:t>
            </a:r>
            <a:r>
              <a:rPr lang="sv-SE" sz="1800" dirty="0" smtClean="0">
                <a:solidFill>
                  <a:srgbClr val="002F5F"/>
                </a:solidFill>
              </a:rPr>
              <a:t>, </a:t>
            </a:r>
            <a:r>
              <a:rPr lang="sv-SE" sz="1800" dirty="0" err="1" smtClean="0">
                <a:solidFill>
                  <a:srgbClr val="002F5F"/>
                </a:solidFill>
              </a:rPr>
              <a:t>people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are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clearly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struggling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more</a:t>
            </a:r>
            <a:r>
              <a:rPr lang="sv-SE" sz="1800" dirty="0" smtClean="0">
                <a:solidFill>
                  <a:srgbClr val="002F5F"/>
                </a:solidFill>
              </a:rPr>
              <a:t> </a:t>
            </a:r>
            <a:r>
              <a:rPr lang="sv-SE" sz="1800" dirty="0" err="1" smtClean="0">
                <a:solidFill>
                  <a:srgbClr val="002F5F"/>
                </a:solidFill>
              </a:rPr>
              <a:t>with</a:t>
            </a:r>
            <a:r>
              <a:rPr lang="sv-SE" sz="1800" dirty="0" smtClean="0">
                <a:solidFill>
                  <a:srgbClr val="002F5F"/>
                </a:solidFill>
              </a:rPr>
              <a:t> the social </a:t>
            </a:r>
            <a:r>
              <a:rPr lang="sv-SE" sz="1800" dirty="0" err="1" smtClean="0">
                <a:solidFill>
                  <a:srgbClr val="002F5F"/>
                </a:solidFill>
              </a:rPr>
              <a:t>meanings</a:t>
            </a:r>
            <a:r>
              <a:rPr lang="sv-SE" sz="1800" dirty="0" smtClean="0">
                <a:solidFill>
                  <a:srgbClr val="002F5F"/>
                </a:solidFill>
              </a:rPr>
              <a:t> in </a:t>
            </a:r>
            <a:r>
              <a:rPr lang="sv-SE" sz="1800" dirty="0" err="1" smtClean="0">
                <a:solidFill>
                  <a:srgbClr val="002F5F"/>
                </a:solidFill>
              </a:rPr>
              <a:t>search</a:t>
            </a:r>
            <a:r>
              <a:rPr lang="sv-SE" sz="1800" dirty="0" smtClean="0">
                <a:solidFill>
                  <a:srgbClr val="002F5F"/>
                </a:solidFill>
              </a:rPr>
              <a:t> for transparent </a:t>
            </a:r>
            <a:r>
              <a:rPr lang="sv-SE" sz="1800" dirty="0" err="1" smtClean="0">
                <a:solidFill>
                  <a:srgbClr val="002F5F"/>
                </a:solidFill>
              </a:rPr>
              <a:t>outcomes</a:t>
            </a:r>
            <a:r>
              <a:rPr lang="sv-SE" sz="1800" dirty="0" smtClean="0">
                <a:solidFill>
                  <a:srgbClr val="002F5F"/>
                </a:solidFill>
              </a:rPr>
              <a:t>, </a:t>
            </a:r>
            <a:r>
              <a:rPr lang="sv-SE" sz="1800" dirty="0" err="1" smtClean="0">
                <a:solidFill>
                  <a:srgbClr val="002F5F"/>
                </a:solidFill>
              </a:rPr>
              <a:t>recognition</a:t>
            </a:r>
            <a:r>
              <a:rPr lang="sv-SE" sz="1800" dirty="0" smtClean="0">
                <a:solidFill>
                  <a:srgbClr val="002F5F"/>
                </a:solidFill>
              </a:rPr>
              <a:t>, </a:t>
            </a:r>
            <a:r>
              <a:rPr lang="sv-SE" sz="1800" dirty="0" err="1" smtClean="0">
                <a:solidFill>
                  <a:srgbClr val="002F5F"/>
                </a:solidFill>
              </a:rPr>
              <a:t>appreciation</a:t>
            </a:r>
            <a:r>
              <a:rPr lang="sv-SE" sz="1800" dirty="0" smtClean="0">
                <a:solidFill>
                  <a:srgbClr val="002F5F"/>
                </a:solidFill>
              </a:rPr>
              <a:t>. </a:t>
            </a:r>
            <a:endParaRPr lang="sv-SE" sz="1800" dirty="0">
              <a:solidFill>
                <a:srgbClr val="002F5F"/>
              </a:solidFill>
            </a:endParaRPr>
          </a:p>
          <a:p>
            <a:pPr marL="0" lvl="0" indent="0">
              <a:buNone/>
            </a:pPr>
            <a:r>
              <a:rPr lang="sv-SE" sz="1800" dirty="0" err="1" smtClean="0">
                <a:solidFill>
                  <a:srgbClr val="FF0000"/>
                </a:solidFill>
              </a:rPr>
              <a:t>Career</a:t>
            </a:r>
            <a:r>
              <a:rPr lang="sv-SE" sz="1800" dirty="0" smtClean="0">
                <a:solidFill>
                  <a:srgbClr val="FF0000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struggles</a:t>
            </a:r>
            <a:r>
              <a:rPr lang="sv-SE" sz="1800" dirty="0">
                <a:solidFill>
                  <a:srgbClr val="FF0000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also</a:t>
            </a:r>
            <a:r>
              <a:rPr lang="sv-SE" sz="1800" dirty="0" smtClean="0">
                <a:solidFill>
                  <a:srgbClr val="FF0000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have</a:t>
            </a:r>
            <a:r>
              <a:rPr lang="sv-SE" sz="1800" dirty="0" smtClean="0">
                <a:solidFill>
                  <a:srgbClr val="FF0000"/>
                </a:solidFill>
              </a:rPr>
              <a:t> a </a:t>
            </a:r>
            <a:r>
              <a:rPr lang="sv-SE" sz="1800" dirty="0" err="1" smtClean="0">
                <a:solidFill>
                  <a:srgbClr val="FF0000"/>
                </a:solidFill>
              </a:rPr>
              <a:t>relational</a:t>
            </a:r>
            <a:r>
              <a:rPr lang="sv-SE" sz="1800" dirty="0" smtClean="0">
                <a:solidFill>
                  <a:srgbClr val="FF0000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character</a:t>
            </a:r>
            <a:r>
              <a:rPr lang="sv-SE" sz="1800" dirty="0" smtClean="0">
                <a:solidFill>
                  <a:srgbClr val="FF0000"/>
                </a:solidFill>
              </a:rPr>
              <a:t>. </a:t>
            </a:r>
            <a:endParaRPr lang="sv-SE" sz="18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sv-SE" sz="1800" dirty="0">
                <a:solidFill>
                  <a:srgbClr val="002F5F"/>
                </a:solidFill>
              </a:rPr>
              <a:t/>
            </a:r>
            <a:br>
              <a:rPr lang="sv-SE" sz="1800" dirty="0">
                <a:solidFill>
                  <a:srgbClr val="002F5F"/>
                </a:solidFill>
              </a:rPr>
            </a:b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339600"/>
            <a:ext cx="6725048" cy="518400"/>
          </a:xfrm>
        </p:spPr>
        <p:txBody>
          <a:bodyPr/>
          <a:lstStyle/>
          <a:p>
            <a:r>
              <a:rPr lang="en-US" dirty="0" err="1" smtClean="0"/>
              <a:t>Ingela</a:t>
            </a:r>
            <a:r>
              <a:rPr lang="en-US" dirty="0" smtClean="0"/>
              <a:t> </a:t>
            </a:r>
            <a:r>
              <a:rPr lang="en-US" dirty="0" err="1" smtClean="0"/>
              <a:t>Bergmo-Prvulovic</a:t>
            </a:r>
            <a:r>
              <a:rPr lang="en-US" dirty="0" smtClean="0"/>
              <a:t>, </a:t>
            </a:r>
            <a:r>
              <a:rPr lang="en-US" dirty="0" err="1" smtClean="0"/>
              <a:t>Stockholms</a:t>
            </a:r>
            <a:r>
              <a:rPr lang="en-US" dirty="0" smtClean="0"/>
              <a:t> University, Department of Education, Sweden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5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764704"/>
            <a:ext cx="6850800" cy="79560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How</a:t>
            </a:r>
            <a:r>
              <a:rPr lang="sv-SE" dirty="0" smtClean="0"/>
              <a:t> do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struggles</a:t>
            </a:r>
            <a:r>
              <a:rPr lang="sv-SE" dirty="0" smtClean="0"/>
              <a:t> </a:t>
            </a:r>
            <a:r>
              <a:rPr lang="sv-SE" dirty="0" err="1" smtClean="0"/>
              <a:t>relate</a:t>
            </a:r>
            <a:r>
              <a:rPr lang="sv-SE" dirty="0" smtClean="0"/>
              <a:t> to </a:t>
            </a:r>
            <a:r>
              <a:rPr lang="sv-SE" dirty="0" err="1" smtClean="0"/>
              <a:t>commonly</a:t>
            </a:r>
            <a:r>
              <a:rPr lang="sv-SE" dirty="0" smtClean="0"/>
              <a:t> </a:t>
            </a:r>
            <a:r>
              <a:rPr lang="sv-SE" dirty="0" err="1" smtClean="0"/>
              <a:t>held</a:t>
            </a:r>
            <a:r>
              <a:rPr lang="sv-SE" dirty="0" smtClean="0"/>
              <a:t> discourses on </a:t>
            </a:r>
            <a:r>
              <a:rPr lang="sv-SE" dirty="0" err="1" smtClean="0"/>
              <a:t>career</a:t>
            </a:r>
            <a:r>
              <a:rPr lang="sv-SE" dirty="0" smtClean="0"/>
              <a:t> </a:t>
            </a:r>
            <a:r>
              <a:rPr lang="sv-SE" dirty="0" err="1" smtClean="0"/>
              <a:t>phenomena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060848"/>
            <a:ext cx="7884456" cy="3961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 err="1" smtClean="0"/>
              <a:t>First</a:t>
            </a:r>
            <a:r>
              <a:rPr lang="sv-SE" sz="1800" b="1" dirty="0" smtClean="0"/>
              <a:t>, </a:t>
            </a:r>
            <a:r>
              <a:rPr lang="sv-SE" sz="1800" dirty="0" err="1" smtClean="0"/>
              <a:t>they</a:t>
            </a:r>
            <a:r>
              <a:rPr lang="sv-SE" sz="1800" dirty="0" smtClean="0"/>
              <a:t> express an </a:t>
            </a:r>
            <a:r>
              <a:rPr lang="sv-SE" sz="1800" dirty="0" err="1" smtClean="0"/>
              <a:t>everyday</a:t>
            </a:r>
            <a:r>
              <a:rPr lang="sv-SE" sz="1800" dirty="0" smtClean="0"/>
              <a:t> </a:t>
            </a:r>
            <a:r>
              <a:rPr lang="sv-SE" sz="1800" dirty="0" err="1" smtClean="0"/>
              <a:t>knowledge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career</a:t>
            </a:r>
            <a:r>
              <a:rPr lang="sv-SE" sz="1800" dirty="0" smtClean="0"/>
              <a:t>, </a:t>
            </a:r>
            <a:r>
              <a:rPr lang="sv-SE" sz="1800" dirty="0" err="1" smtClean="0"/>
              <a:t>referring</a:t>
            </a:r>
            <a:r>
              <a:rPr lang="sv-SE" sz="1800" dirty="0" smtClean="0"/>
              <a:t> to ”</a:t>
            </a:r>
            <a:r>
              <a:rPr lang="sv-SE" sz="1800" dirty="0" err="1" smtClean="0"/>
              <a:t>traditional</a:t>
            </a:r>
            <a:r>
              <a:rPr lang="sv-SE" sz="1800" dirty="0" smtClean="0"/>
              <a:t> </a:t>
            </a:r>
            <a:r>
              <a:rPr lang="sv-SE" sz="1800" dirty="0" err="1" smtClean="0"/>
              <a:t>views</a:t>
            </a:r>
            <a:r>
              <a:rPr lang="sv-SE" sz="1800" dirty="0" smtClean="0"/>
              <a:t>” on </a:t>
            </a:r>
            <a:r>
              <a:rPr lang="sv-SE" sz="1800" dirty="0" err="1" smtClean="0"/>
              <a:t>career</a:t>
            </a:r>
            <a:r>
              <a:rPr lang="sv-SE" sz="1800" dirty="0" smtClean="0"/>
              <a:t>” </a:t>
            </a:r>
            <a:r>
              <a:rPr lang="sv-SE" sz="1800" dirty="0" smtClean="0"/>
              <a:t>- </a:t>
            </a:r>
            <a:r>
              <a:rPr lang="sv-SE" sz="1800" dirty="0" err="1" smtClean="0"/>
              <a:t>anchored</a:t>
            </a:r>
            <a:r>
              <a:rPr lang="sv-SE" sz="1800" dirty="0" smtClean="0"/>
              <a:t> </a:t>
            </a:r>
            <a:r>
              <a:rPr lang="sv-SE" sz="1800" dirty="0" smtClean="0"/>
              <a:t>in </a:t>
            </a:r>
            <a:r>
              <a:rPr lang="sv-SE" sz="1800" dirty="0" err="1" smtClean="0"/>
              <a:t>past</a:t>
            </a:r>
            <a:r>
              <a:rPr lang="sv-SE" sz="1800" dirty="0" smtClean="0"/>
              <a:t> </a:t>
            </a:r>
            <a:r>
              <a:rPr lang="sv-SE" sz="1800" dirty="0" err="1" smtClean="0"/>
              <a:t>working</a:t>
            </a:r>
            <a:r>
              <a:rPr lang="sv-SE" sz="1800" dirty="0" smtClean="0"/>
              <a:t> </a:t>
            </a:r>
            <a:r>
              <a:rPr lang="sv-SE" sz="1800" dirty="0" err="1" smtClean="0"/>
              <a:t>life</a:t>
            </a:r>
            <a:r>
              <a:rPr lang="sv-SE" sz="1800" dirty="0" smtClean="0"/>
              <a:t> </a:t>
            </a:r>
            <a:r>
              <a:rPr lang="sv-SE" sz="1800" dirty="0" err="1" smtClean="0"/>
              <a:t>conditions</a:t>
            </a:r>
            <a:r>
              <a:rPr lang="sv-SE" sz="1800" dirty="0" smtClean="0"/>
              <a:t> – </a:t>
            </a:r>
            <a:r>
              <a:rPr lang="sv-SE" sz="1800" dirty="0" err="1" smtClean="0"/>
              <a:t>now</a:t>
            </a:r>
            <a:r>
              <a:rPr lang="sv-SE" sz="1800" dirty="0" smtClean="0"/>
              <a:t> </a:t>
            </a:r>
            <a:r>
              <a:rPr lang="sv-SE" sz="1800" dirty="0" err="1" smtClean="0"/>
              <a:t>challenged</a:t>
            </a:r>
            <a:r>
              <a:rPr lang="sv-SE" sz="1800" dirty="0" smtClean="0"/>
              <a:t> in the new </a:t>
            </a:r>
            <a:r>
              <a:rPr lang="sv-SE" sz="1800" dirty="0" err="1" smtClean="0"/>
              <a:t>world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work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r>
              <a:rPr lang="sv-SE" sz="1800" dirty="0" smtClean="0"/>
              <a:t> </a:t>
            </a:r>
          </a:p>
          <a:p>
            <a:pPr marL="0" indent="0">
              <a:buNone/>
            </a:pPr>
            <a:r>
              <a:rPr lang="sv-SE" sz="1800" b="1" dirty="0" smtClean="0"/>
              <a:t>Second</a:t>
            </a:r>
            <a:r>
              <a:rPr lang="sv-SE" sz="1800" dirty="0" smtClean="0"/>
              <a:t>, </a:t>
            </a:r>
            <a:r>
              <a:rPr lang="sv-SE" sz="1800" dirty="0" err="1" smtClean="0"/>
              <a:t>they</a:t>
            </a:r>
            <a:r>
              <a:rPr lang="sv-SE" sz="1800" dirty="0" smtClean="0"/>
              <a:t> </a:t>
            </a:r>
            <a:r>
              <a:rPr lang="sv-SE" sz="1800" dirty="0" err="1" smtClean="0"/>
              <a:t>struggle</a:t>
            </a:r>
            <a:r>
              <a:rPr lang="sv-SE" sz="1800" dirty="0" smtClean="0"/>
              <a:t> </a:t>
            </a:r>
            <a:r>
              <a:rPr lang="sv-SE" sz="1800" dirty="0" err="1" smtClean="0"/>
              <a:t>against</a:t>
            </a:r>
            <a:r>
              <a:rPr lang="sv-SE" sz="1800" dirty="0" smtClean="0"/>
              <a:t> the </a:t>
            </a:r>
            <a:r>
              <a:rPr lang="sv-SE" sz="1800" dirty="0" err="1" smtClean="0"/>
              <a:t>dominating</a:t>
            </a:r>
            <a:r>
              <a:rPr lang="sv-SE" sz="1800" dirty="0" smtClean="0"/>
              <a:t> </a:t>
            </a:r>
            <a:r>
              <a:rPr lang="sv-SE" sz="1800" dirty="0" err="1" smtClean="0"/>
              <a:t>discourse</a:t>
            </a:r>
            <a:r>
              <a:rPr lang="sv-SE" sz="1800" dirty="0" smtClean="0"/>
              <a:t> </a:t>
            </a:r>
            <a:r>
              <a:rPr lang="sv-SE" sz="1800" dirty="0" err="1" smtClean="0"/>
              <a:t>regarding</a:t>
            </a:r>
            <a:r>
              <a:rPr lang="sv-SE" sz="1800" dirty="0" smtClean="0"/>
              <a:t> </a:t>
            </a:r>
            <a:r>
              <a:rPr lang="sv-SE" sz="1800" i="1" dirty="0" err="1" smtClean="0"/>
              <a:t>career</a:t>
            </a:r>
            <a:r>
              <a:rPr lang="sv-SE" sz="1800" i="1" dirty="0" smtClean="0"/>
              <a:t> as </a:t>
            </a:r>
            <a:r>
              <a:rPr lang="sv-SE" sz="1800" i="1" dirty="0" err="1" smtClean="0"/>
              <a:t>solely</a:t>
            </a:r>
            <a:r>
              <a:rPr lang="sv-SE" sz="1800" i="1" dirty="0" smtClean="0"/>
              <a:t> a </a:t>
            </a:r>
            <a:r>
              <a:rPr lang="sv-SE" sz="1800" i="1" dirty="0" err="1" smtClean="0"/>
              <a:t>strategy</a:t>
            </a:r>
            <a:r>
              <a:rPr lang="sv-SE" sz="1800" i="1" dirty="0" smtClean="0"/>
              <a:t> for </a:t>
            </a:r>
            <a:r>
              <a:rPr lang="sv-SE" sz="1800" i="1" dirty="0" err="1" smtClean="0"/>
              <a:t>achieving</a:t>
            </a:r>
            <a:r>
              <a:rPr lang="sv-SE" sz="1800" i="1" dirty="0" smtClean="0"/>
              <a:t> </a:t>
            </a:r>
            <a:r>
              <a:rPr lang="sv-SE" sz="1800" i="1" dirty="0" err="1" smtClean="0"/>
              <a:t>organizational</a:t>
            </a:r>
            <a:r>
              <a:rPr lang="sv-SE" sz="1800" i="1" dirty="0" smtClean="0"/>
              <a:t> </a:t>
            </a:r>
            <a:r>
              <a:rPr lang="sv-SE" sz="1800" i="1" dirty="0" err="1" smtClean="0"/>
              <a:t>goals</a:t>
            </a:r>
            <a:r>
              <a:rPr lang="sv-SE" sz="1800" dirty="0" smtClean="0"/>
              <a:t>. </a:t>
            </a:r>
            <a:r>
              <a:rPr lang="sv-SE" sz="1800" dirty="0" err="1" smtClean="0"/>
              <a:t>They</a:t>
            </a:r>
            <a:r>
              <a:rPr lang="sv-SE" sz="1800" dirty="0" smtClean="0"/>
              <a:t> </a:t>
            </a:r>
            <a:r>
              <a:rPr lang="sv-SE" sz="1800" dirty="0" err="1" smtClean="0"/>
              <a:t>search</a:t>
            </a:r>
            <a:r>
              <a:rPr lang="sv-SE" sz="1800" dirty="0" smtClean="0"/>
              <a:t> for </a:t>
            </a:r>
            <a:r>
              <a:rPr lang="sv-SE" sz="1800" dirty="0" err="1" smtClean="0"/>
              <a:t>how</a:t>
            </a:r>
            <a:r>
              <a:rPr lang="sv-SE" sz="1800" dirty="0" smtClean="0"/>
              <a:t> to understand the social </a:t>
            </a:r>
            <a:r>
              <a:rPr lang="sv-SE" sz="1800" dirty="0" err="1" smtClean="0"/>
              <a:t>meaning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career</a:t>
            </a:r>
            <a:r>
              <a:rPr lang="sv-SE" sz="1800" dirty="0" smtClean="0"/>
              <a:t>, </a:t>
            </a:r>
            <a:r>
              <a:rPr lang="sv-SE" sz="1800" dirty="0" err="1" smtClean="0"/>
              <a:t>related</a:t>
            </a:r>
            <a:r>
              <a:rPr lang="sv-SE" sz="1800" dirty="0" smtClean="0"/>
              <a:t> </a:t>
            </a:r>
            <a:r>
              <a:rPr lang="sv-SE" sz="1800" dirty="0" err="1" smtClean="0"/>
              <a:t>with</a:t>
            </a:r>
            <a:r>
              <a:rPr lang="sv-SE" sz="1800" dirty="0" smtClean="0"/>
              <a:t> </a:t>
            </a:r>
            <a:r>
              <a:rPr lang="sv-SE" sz="1800" dirty="0" err="1" smtClean="0"/>
              <a:t>traditional</a:t>
            </a:r>
            <a:r>
              <a:rPr lang="sv-SE" sz="1800" dirty="0" smtClean="0"/>
              <a:t> </a:t>
            </a:r>
            <a:r>
              <a:rPr lang="sv-SE" sz="1800" dirty="0" err="1" smtClean="0"/>
              <a:t>views</a:t>
            </a:r>
            <a:r>
              <a:rPr lang="sv-SE" sz="1800" dirty="0" smtClean="0"/>
              <a:t>.  </a:t>
            </a:r>
            <a:r>
              <a:rPr lang="sv-SE" sz="1800" dirty="0" err="1" smtClean="0"/>
              <a:t>They</a:t>
            </a:r>
            <a:r>
              <a:rPr lang="sv-SE" sz="1800" dirty="0" smtClean="0"/>
              <a:t> </a:t>
            </a:r>
            <a:r>
              <a:rPr lang="sv-SE" sz="1800" dirty="0" err="1" smtClean="0"/>
              <a:t>search</a:t>
            </a:r>
            <a:r>
              <a:rPr lang="sv-SE" sz="1800" dirty="0" smtClean="0"/>
              <a:t> for a </a:t>
            </a:r>
            <a:r>
              <a:rPr lang="sv-SE" sz="1800" dirty="0" err="1" smtClean="0"/>
              <a:t>relational</a:t>
            </a:r>
            <a:r>
              <a:rPr lang="sv-SE" sz="1800" dirty="0" smtClean="0"/>
              <a:t> </a:t>
            </a:r>
            <a:r>
              <a:rPr lang="sv-SE" sz="1800" dirty="0" err="1" smtClean="0"/>
              <a:t>perspective</a:t>
            </a:r>
            <a:r>
              <a:rPr lang="sv-SE" sz="1800" dirty="0" smtClean="0"/>
              <a:t> – </a:t>
            </a:r>
            <a:r>
              <a:rPr lang="sv-SE" sz="1800" dirty="0" err="1" smtClean="0"/>
              <a:t>how</a:t>
            </a:r>
            <a:r>
              <a:rPr lang="sv-SE" sz="1800" dirty="0" smtClean="0"/>
              <a:t> </a:t>
            </a:r>
            <a:r>
              <a:rPr lang="sv-SE" sz="1800" dirty="0" err="1" smtClean="0"/>
              <a:t>career</a:t>
            </a:r>
            <a:r>
              <a:rPr lang="sv-SE" sz="1800" dirty="0" smtClean="0"/>
              <a:t> is </a:t>
            </a:r>
            <a:r>
              <a:rPr lang="sv-SE" sz="1800" dirty="0" smtClean="0"/>
              <a:t>a </a:t>
            </a:r>
            <a:r>
              <a:rPr lang="sv-SE" sz="1800" dirty="0" err="1" smtClean="0"/>
              <a:t>mutual</a:t>
            </a:r>
            <a:r>
              <a:rPr lang="sv-SE" sz="1800" dirty="0" smtClean="0"/>
              <a:t> relationship </a:t>
            </a:r>
            <a:r>
              <a:rPr lang="sv-SE" sz="1800" dirty="0" err="1" smtClean="0"/>
              <a:t>between</a:t>
            </a:r>
            <a:r>
              <a:rPr lang="sv-SE" sz="1800" dirty="0" smtClean="0"/>
              <a:t> </a:t>
            </a:r>
            <a:r>
              <a:rPr lang="sv-SE" sz="1800" dirty="0" err="1" smtClean="0"/>
              <a:t>employer</a:t>
            </a:r>
            <a:r>
              <a:rPr lang="sv-SE" sz="1800" dirty="0" smtClean="0"/>
              <a:t> and </a:t>
            </a:r>
            <a:r>
              <a:rPr lang="sv-SE" sz="1800" dirty="0" err="1" smtClean="0"/>
              <a:t>employee</a:t>
            </a:r>
            <a:r>
              <a:rPr lang="sv-SE" sz="1800" dirty="0" smtClean="0"/>
              <a:t>.</a:t>
            </a:r>
            <a:endParaRPr lang="sv-S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3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253" y="476672"/>
            <a:ext cx="5445893" cy="544589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49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Ingela </a:t>
            </a:r>
            <a:r>
              <a:rPr lang="sv-SE" dirty="0" err="1" smtClean="0"/>
              <a:t>Bergmo-Prvulovic</a:t>
            </a:r>
            <a:r>
              <a:rPr lang="sv-SE" dirty="0" smtClean="0"/>
              <a:t>, Stockholms University, </a:t>
            </a:r>
            <a:r>
              <a:rPr lang="sv-SE" dirty="0" err="1" smtClean="0"/>
              <a:t>Department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, Sweden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971600" y="1484784"/>
            <a:ext cx="7344816" cy="3576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sz="1600" b="1" dirty="0"/>
              <a:t/>
            </a:r>
            <a:br>
              <a:rPr lang="sv-SE" sz="1600" b="1" dirty="0"/>
            </a:br>
            <a:endParaRPr lang="sv-SE" sz="1600" b="1" dirty="0"/>
          </a:p>
          <a:p>
            <a:pPr algn="ctr">
              <a:lnSpc>
                <a:spcPct val="120000"/>
              </a:lnSpc>
            </a:pPr>
            <a:r>
              <a:rPr lang="sv-SE" dirty="0"/>
              <a:t>Paper </a:t>
            </a:r>
            <a:r>
              <a:rPr lang="sv-SE" dirty="0" err="1"/>
              <a:t>presented</a:t>
            </a:r>
            <a:r>
              <a:rPr lang="sv-SE" dirty="0"/>
              <a:t> at the 25th ESREA </a:t>
            </a:r>
            <a:r>
              <a:rPr lang="sv-SE" dirty="0" err="1"/>
              <a:t>Annual</a:t>
            </a:r>
            <a:r>
              <a:rPr lang="sv-SE" dirty="0"/>
              <a:t> Conference – </a:t>
            </a:r>
            <a:br>
              <a:rPr lang="sv-SE" dirty="0"/>
            </a:br>
            <a:r>
              <a:rPr lang="sv-SE" dirty="0"/>
              <a:t>Life </a:t>
            </a:r>
            <a:r>
              <a:rPr lang="sv-SE" dirty="0" err="1"/>
              <a:t>History</a:t>
            </a:r>
            <a:r>
              <a:rPr lang="sv-SE" dirty="0"/>
              <a:t> and </a:t>
            </a:r>
            <a:r>
              <a:rPr lang="sv-SE" dirty="0" err="1"/>
              <a:t>Biography</a:t>
            </a:r>
            <a:r>
              <a:rPr lang="sv-SE" dirty="0"/>
              <a:t> </a:t>
            </a:r>
            <a:r>
              <a:rPr lang="sv-SE" dirty="0" err="1"/>
              <a:t>Network</a:t>
            </a:r>
            <a:r>
              <a:rPr lang="sv-SE" dirty="0"/>
              <a:t>, Copenhagen, </a:t>
            </a:r>
            <a:r>
              <a:rPr lang="sv-SE" dirty="0" err="1"/>
              <a:t>Denmark</a:t>
            </a:r>
            <a:r>
              <a:rPr lang="sv-SE" dirty="0"/>
              <a:t>, University </a:t>
            </a:r>
            <a:r>
              <a:rPr lang="sv-SE" dirty="0" err="1"/>
              <a:t>of</a:t>
            </a:r>
            <a:r>
              <a:rPr lang="sv-SE" dirty="0"/>
              <a:t> Aarhus, 2nd – 5th </a:t>
            </a:r>
            <a:r>
              <a:rPr lang="sv-SE" dirty="0" err="1"/>
              <a:t>March</a:t>
            </a:r>
            <a:r>
              <a:rPr lang="sv-SE" dirty="0"/>
              <a:t>, 2017. </a:t>
            </a:r>
            <a:endParaRPr lang="sv-SE" dirty="0" smtClean="0"/>
          </a:p>
          <a:p>
            <a:pPr algn="ctr">
              <a:lnSpc>
                <a:spcPct val="120000"/>
              </a:lnSpc>
            </a:pPr>
            <a:endParaRPr lang="sv-SE" dirty="0"/>
          </a:p>
          <a:p>
            <a:pPr algn="ctr">
              <a:lnSpc>
                <a:spcPct val="120000"/>
              </a:lnSpc>
            </a:pPr>
            <a:endParaRPr lang="sv-SE" dirty="0"/>
          </a:p>
          <a:p>
            <a:pPr algn="ctr">
              <a:lnSpc>
                <a:spcPct val="120000"/>
              </a:lnSpc>
            </a:pPr>
            <a:r>
              <a:rPr lang="sv-SE" sz="2400" dirty="0"/>
              <a:t>Conference </a:t>
            </a:r>
            <a:r>
              <a:rPr lang="sv-SE" sz="2400" dirty="0" err="1"/>
              <a:t>Theme</a:t>
            </a:r>
            <a:r>
              <a:rPr lang="sv-SE" sz="2400" dirty="0"/>
              <a:t>: </a:t>
            </a:r>
          </a:p>
          <a:p>
            <a:pPr algn="ctr">
              <a:lnSpc>
                <a:spcPct val="120000"/>
              </a:lnSpc>
            </a:pPr>
            <a:r>
              <a:rPr lang="sv-SE" sz="2400" b="1" dirty="0"/>
              <a:t>Discourses </a:t>
            </a:r>
            <a:r>
              <a:rPr lang="sv-SE" sz="2400" b="1" dirty="0" err="1"/>
              <a:t>we</a:t>
            </a:r>
            <a:r>
              <a:rPr lang="sv-SE" sz="2400" b="1" dirty="0"/>
              <a:t> live by” (’</a:t>
            </a:r>
            <a:r>
              <a:rPr lang="sv-SE" sz="2400" b="1" dirty="0" err="1"/>
              <a:t>How</a:t>
            </a:r>
            <a:r>
              <a:rPr lang="sv-SE" sz="2400" b="1" dirty="0"/>
              <a:t>) Do </a:t>
            </a:r>
            <a:r>
              <a:rPr lang="sv-SE" sz="2400" b="1" dirty="0" err="1"/>
              <a:t>they</a:t>
            </a:r>
            <a:r>
              <a:rPr lang="sv-SE" sz="2400" b="1" dirty="0"/>
              <a:t> benefit the </a:t>
            </a:r>
            <a:r>
              <a:rPr lang="sv-SE" sz="2400" b="1" dirty="0" err="1"/>
              <a:t>world</a:t>
            </a:r>
            <a:r>
              <a:rPr lang="sv-SE" sz="2400" b="1" dirty="0"/>
              <a:t> </a:t>
            </a:r>
            <a:r>
              <a:rPr lang="sv-SE" sz="2400" b="1" dirty="0" err="1"/>
              <a:t>we</a:t>
            </a:r>
            <a:r>
              <a:rPr lang="sv-SE" sz="2400" b="1" dirty="0"/>
              <a:t> live in? </a:t>
            </a:r>
          </a:p>
        </p:txBody>
      </p:sp>
    </p:spTree>
    <p:extLst>
      <p:ext uri="{BB962C8B-B14F-4D97-AF65-F5344CB8AC3E}">
        <p14:creationId xmlns:p14="http://schemas.microsoft.com/office/powerpoint/2010/main" val="29096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404664"/>
            <a:ext cx="4690800" cy="795600"/>
          </a:xfrm>
        </p:spPr>
        <p:txBody>
          <a:bodyPr>
            <a:normAutofit/>
          </a:bodyPr>
          <a:lstStyle/>
          <a:p>
            <a:r>
              <a:rPr lang="sv-SE" dirty="0" smtClean="0"/>
              <a:t>An </a:t>
            </a:r>
            <a:r>
              <a:rPr lang="sv-SE" dirty="0" err="1" smtClean="0"/>
              <a:t>ongoing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5304" y="1200264"/>
            <a:ext cx="7827136" cy="46929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b="1" i="1" dirty="0" smtClean="0"/>
              <a:t>Focus: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What</a:t>
            </a:r>
            <a:r>
              <a:rPr lang="sv-SE" dirty="0" smtClean="0"/>
              <a:t> kind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career</a:t>
            </a:r>
            <a:r>
              <a:rPr lang="sv-SE" dirty="0" smtClean="0"/>
              <a:t> </a:t>
            </a:r>
            <a:r>
              <a:rPr lang="sv-SE" dirty="0" err="1" smtClean="0"/>
              <a:t>struggles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ordinary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r>
              <a:rPr lang="sv-SE" dirty="0" smtClean="0"/>
              <a:t> </a:t>
            </a:r>
            <a:r>
              <a:rPr lang="sv-SE" dirty="0" err="1" smtClean="0"/>
              <a:t>searching</a:t>
            </a:r>
            <a:r>
              <a:rPr lang="sv-SE" dirty="0" smtClean="0"/>
              <a:t> </a:t>
            </a:r>
            <a:r>
              <a:rPr lang="sv-SE" dirty="0" err="1" smtClean="0"/>
              <a:t>advice</a:t>
            </a:r>
            <a:r>
              <a:rPr lang="sv-SE" dirty="0" smtClean="0"/>
              <a:t> and support for in a </a:t>
            </a:r>
            <a:r>
              <a:rPr lang="sv-SE" i="1" dirty="0" smtClean="0">
                <a:solidFill>
                  <a:srgbClr val="FF0000"/>
                </a:solidFill>
              </a:rPr>
              <a:t>”</a:t>
            </a:r>
            <a:r>
              <a:rPr lang="sv-SE" i="1" dirty="0" err="1" smtClean="0">
                <a:solidFill>
                  <a:srgbClr val="FF0000"/>
                </a:solidFill>
              </a:rPr>
              <a:t>questions</a:t>
            </a:r>
            <a:r>
              <a:rPr lang="sv-SE" i="1" dirty="0" smtClean="0">
                <a:solidFill>
                  <a:srgbClr val="FF0000"/>
                </a:solidFill>
              </a:rPr>
              <a:t> and </a:t>
            </a:r>
            <a:r>
              <a:rPr lang="sv-SE" i="1" dirty="0" err="1" smtClean="0">
                <a:solidFill>
                  <a:srgbClr val="FF0000"/>
                </a:solidFill>
              </a:rPr>
              <a:t>answers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column</a:t>
            </a:r>
            <a:r>
              <a:rPr lang="sv-SE" i="1" dirty="0" smtClean="0">
                <a:solidFill>
                  <a:srgbClr val="FF0000"/>
                </a:solidFill>
              </a:rPr>
              <a:t>”/</a:t>
            </a:r>
            <a:r>
              <a:rPr lang="sv-SE" i="1" dirty="0" err="1" smtClean="0">
                <a:solidFill>
                  <a:srgbClr val="FF0000"/>
                </a:solidFill>
              </a:rPr>
              <a:t>Advice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column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in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largest</a:t>
            </a:r>
            <a:r>
              <a:rPr lang="sv-SE" dirty="0" smtClean="0"/>
              <a:t> </a:t>
            </a:r>
            <a:r>
              <a:rPr lang="sv-SE" dirty="0" err="1" smtClean="0"/>
              <a:t>newspaper</a:t>
            </a:r>
            <a:r>
              <a:rPr lang="sv-SE" dirty="0" smtClean="0"/>
              <a:t> in Sweden?</a:t>
            </a:r>
            <a:br>
              <a:rPr lang="sv-SE" dirty="0" smtClean="0"/>
            </a:br>
            <a:endParaRPr lang="sv-SE" dirty="0" smtClean="0"/>
          </a:p>
          <a:p>
            <a:pPr>
              <a:lnSpc>
                <a:spcPct val="110000"/>
              </a:lnSpc>
            </a:pPr>
            <a:r>
              <a:rPr lang="sv-SE" b="1" i="1" dirty="0" err="1" smtClean="0"/>
              <a:t>Why</a:t>
            </a:r>
            <a:r>
              <a:rPr lang="sv-SE" b="1" i="1" dirty="0" smtClean="0"/>
              <a:t>?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During</a:t>
            </a:r>
            <a:r>
              <a:rPr lang="sv-SE" dirty="0" smtClean="0"/>
              <a:t>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years</a:t>
            </a:r>
            <a:r>
              <a:rPr lang="sv-SE" dirty="0" smtClean="0"/>
              <a:t> in the </a:t>
            </a:r>
            <a:r>
              <a:rPr lang="sv-SE" dirty="0" err="1" smtClean="0"/>
              <a:t>beginning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2000s </a:t>
            </a:r>
            <a:r>
              <a:rPr lang="sv-SE" dirty="0" err="1" smtClean="0"/>
              <a:t>such</a:t>
            </a:r>
            <a:r>
              <a:rPr lang="sv-SE" dirty="0" smtClean="0"/>
              <a:t> </a:t>
            </a:r>
            <a:r>
              <a:rPr lang="sv-SE" dirty="0" err="1" smtClean="0"/>
              <a:t>column</a:t>
            </a:r>
            <a:r>
              <a:rPr lang="sv-SE" dirty="0" smtClean="0"/>
              <a:t> </a:t>
            </a:r>
            <a:r>
              <a:rPr lang="sv-SE" dirty="0" err="1" smtClean="0"/>
              <a:t>expanded</a:t>
            </a:r>
            <a:r>
              <a:rPr lang="sv-SE" dirty="0" smtClean="0"/>
              <a:t> in the </a:t>
            </a:r>
            <a:r>
              <a:rPr lang="sv-SE" dirty="0" err="1" smtClean="0"/>
              <a:t>newspaper</a:t>
            </a:r>
            <a:r>
              <a:rPr lang="sv-SE" dirty="0"/>
              <a:t> </a:t>
            </a:r>
            <a:r>
              <a:rPr lang="sv-SE" dirty="0" smtClean="0"/>
              <a:t>– </a:t>
            </a:r>
            <a:br>
              <a:rPr lang="sv-SE" dirty="0" smtClean="0"/>
            </a:br>
            <a:r>
              <a:rPr lang="sv-SE" i="1" dirty="0" err="1" smtClean="0">
                <a:solidFill>
                  <a:srgbClr val="FF0000"/>
                </a:solidFill>
              </a:rPr>
              <a:t>People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seemed</a:t>
            </a:r>
            <a:r>
              <a:rPr lang="sv-SE" i="1" dirty="0" smtClean="0">
                <a:solidFill>
                  <a:srgbClr val="FF0000"/>
                </a:solidFill>
              </a:rPr>
              <a:t> to be </a:t>
            </a:r>
            <a:br>
              <a:rPr lang="sv-SE" i="1" dirty="0" smtClean="0">
                <a:solidFill>
                  <a:srgbClr val="FF0000"/>
                </a:solidFill>
              </a:rPr>
            </a:br>
            <a:r>
              <a:rPr lang="sv-SE" i="1" dirty="0" err="1" smtClean="0">
                <a:solidFill>
                  <a:srgbClr val="FF0000"/>
                </a:solidFill>
              </a:rPr>
              <a:t>troubled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with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many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br>
              <a:rPr lang="sv-SE" i="1" dirty="0" smtClean="0">
                <a:solidFill>
                  <a:srgbClr val="FF0000"/>
                </a:solidFill>
              </a:rPr>
            </a:br>
            <a:r>
              <a:rPr lang="sv-SE" i="1" dirty="0" err="1" smtClean="0">
                <a:solidFill>
                  <a:srgbClr val="FF0000"/>
                </a:solidFill>
              </a:rPr>
              <a:t>types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of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career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struggles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780039"/>
            <a:ext cx="3816424" cy="20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850800" cy="79560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Why</a:t>
            </a:r>
            <a:r>
              <a:rPr lang="sv-SE" dirty="0" smtClean="0"/>
              <a:t> focus </a:t>
            </a:r>
            <a:r>
              <a:rPr lang="sv-SE" dirty="0" err="1" smtClean="0"/>
              <a:t>on”questions</a:t>
            </a:r>
            <a:r>
              <a:rPr lang="sv-SE" dirty="0" smtClean="0"/>
              <a:t> and </a:t>
            </a:r>
            <a:r>
              <a:rPr lang="sv-SE" dirty="0" err="1" smtClean="0"/>
              <a:t>answers</a:t>
            </a:r>
            <a:r>
              <a:rPr lang="sv-SE" dirty="0" smtClean="0"/>
              <a:t> </a:t>
            </a:r>
            <a:r>
              <a:rPr lang="sv-SE" dirty="0" err="1" smtClean="0"/>
              <a:t>column</a:t>
            </a:r>
            <a:r>
              <a:rPr lang="sv-SE" dirty="0" smtClean="0"/>
              <a:t>”/</a:t>
            </a:r>
            <a:r>
              <a:rPr lang="sv-SE" dirty="0" err="1" smtClean="0"/>
              <a:t>Advice</a:t>
            </a:r>
            <a:r>
              <a:rPr lang="sv-SE" dirty="0" smtClean="0"/>
              <a:t> </a:t>
            </a:r>
            <a:r>
              <a:rPr lang="sv-SE" dirty="0" err="1" smtClean="0"/>
              <a:t>column</a:t>
            </a:r>
            <a:r>
              <a:rPr lang="sv-SE" dirty="0" smtClean="0"/>
              <a:t>? 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6779"/>
            <a:ext cx="8208912" cy="44609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 err="1" smtClean="0"/>
              <a:t>This</a:t>
            </a:r>
            <a:r>
              <a:rPr lang="sv-SE" sz="1400" dirty="0" smtClean="0"/>
              <a:t> </a:t>
            </a:r>
            <a:r>
              <a:rPr lang="sv-SE" sz="1400" dirty="0" err="1" smtClean="0"/>
              <a:t>study</a:t>
            </a:r>
            <a:r>
              <a:rPr lang="sv-SE" sz="1400" dirty="0" smtClean="0"/>
              <a:t> </a:t>
            </a:r>
            <a:r>
              <a:rPr lang="sv-SE" sz="1400" dirty="0" err="1" smtClean="0"/>
              <a:t>see</a:t>
            </a:r>
            <a:r>
              <a:rPr lang="sv-SE" sz="1400" dirty="0" smtClean="0"/>
              <a:t> </a:t>
            </a:r>
            <a:r>
              <a:rPr lang="sv-SE" sz="1400" dirty="0" err="1" smtClean="0"/>
              <a:t>advice</a:t>
            </a:r>
            <a:r>
              <a:rPr lang="sv-SE" sz="1400" dirty="0" smtClean="0"/>
              <a:t> </a:t>
            </a:r>
            <a:r>
              <a:rPr lang="sv-SE" sz="1400" dirty="0" err="1" smtClean="0"/>
              <a:t>column</a:t>
            </a:r>
            <a:r>
              <a:rPr lang="sv-SE" sz="1400" dirty="0" smtClean="0"/>
              <a:t> in </a:t>
            </a:r>
            <a:r>
              <a:rPr lang="sv-SE" sz="1400" dirty="0" err="1" smtClean="0"/>
              <a:t>daily</a:t>
            </a:r>
            <a:r>
              <a:rPr lang="sv-SE" sz="1400" dirty="0" smtClean="0"/>
              <a:t> </a:t>
            </a:r>
            <a:r>
              <a:rPr lang="sv-SE" sz="1400" dirty="0" err="1" smtClean="0"/>
              <a:t>newspaper</a:t>
            </a:r>
            <a:r>
              <a:rPr lang="sv-SE" sz="1400" dirty="0" smtClean="0"/>
              <a:t> as an </a:t>
            </a:r>
            <a:r>
              <a:rPr lang="sv-SE" sz="1400" b="1" dirty="0" smtClean="0"/>
              <a:t>arena for expressions </a:t>
            </a:r>
            <a:r>
              <a:rPr lang="sv-SE" sz="1400" b="1" dirty="0" err="1" smtClean="0"/>
              <a:t>of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peoples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communicative</a:t>
            </a:r>
            <a:r>
              <a:rPr lang="sv-SE" sz="1400" b="1" dirty="0" smtClean="0"/>
              <a:t> actions </a:t>
            </a:r>
            <a:r>
              <a:rPr lang="sv-SE" sz="1400" dirty="0" smtClean="0">
                <a:solidFill>
                  <a:srgbClr val="FF0000"/>
                </a:solidFill>
              </a:rPr>
              <a:t>– </a:t>
            </a:r>
            <a:r>
              <a:rPr lang="sv-SE" sz="1400" i="1" dirty="0" err="1" smtClean="0">
                <a:solidFill>
                  <a:srgbClr val="FF0000"/>
                </a:solidFill>
              </a:rPr>
              <a:t>peoples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thinking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of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careers</a:t>
            </a:r>
            <a:r>
              <a:rPr lang="sv-SE" sz="1400" i="1" dirty="0" smtClean="0">
                <a:solidFill>
                  <a:srgbClr val="FF0000"/>
                </a:solidFill>
              </a:rPr>
              <a:t> is </a:t>
            </a:r>
            <a:r>
              <a:rPr lang="sv-SE" sz="1400" i="1" dirty="0" err="1" smtClean="0">
                <a:solidFill>
                  <a:srgbClr val="FF0000"/>
                </a:solidFill>
              </a:rPr>
              <a:t>done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out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loud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smtClean="0">
                <a:solidFill>
                  <a:srgbClr val="002060"/>
                </a:solidFill>
              </a:rPr>
              <a:t>(</a:t>
            </a:r>
            <a:r>
              <a:rPr lang="sv-SE" sz="1400" i="1" dirty="0" err="1" smtClean="0">
                <a:solidFill>
                  <a:srgbClr val="002060"/>
                </a:solidFill>
              </a:rPr>
              <a:t>See</a:t>
            </a:r>
            <a:r>
              <a:rPr lang="sv-SE" sz="1400" i="1" dirty="0" smtClean="0">
                <a:solidFill>
                  <a:srgbClr val="002060"/>
                </a:solidFill>
              </a:rPr>
              <a:t> </a:t>
            </a:r>
            <a:r>
              <a:rPr lang="sv-SE" sz="1400" i="1" dirty="0" err="1" smtClean="0">
                <a:solidFill>
                  <a:srgbClr val="002060"/>
                </a:solidFill>
              </a:rPr>
              <a:t>Moscovici</a:t>
            </a:r>
            <a:r>
              <a:rPr lang="sv-SE" sz="1400" i="1" dirty="0" smtClean="0">
                <a:solidFill>
                  <a:srgbClr val="002060"/>
                </a:solidFill>
              </a:rPr>
              <a:t>, 1984)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1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 err="1" smtClean="0"/>
              <a:t>People</a:t>
            </a:r>
            <a:r>
              <a:rPr lang="sv-SE" sz="1400" dirty="0" smtClean="0"/>
              <a:t> </a:t>
            </a:r>
            <a:r>
              <a:rPr lang="sv-SE" sz="1400" dirty="0" err="1" smtClean="0"/>
              <a:t>disclose</a:t>
            </a:r>
            <a:r>
              <a:rPr lang="sv-SE" sz="1400" dirty="0" smtClean="0"/>
              <a:t> </a:t>
            </a:r>
            <a:r>
              <a:rPr lang="sv-SE" sz="1400" dirty="0" err="1" smtClean="0"/>
              <a:t>their</a:t>
            </a:r>
            <a:r>
              <a:rPr lang="sv-SE" sz="1400" dirty="0" smtClean="0"/>
              <a:t> </a:t>
            </a:r>
            <a:r>
              <a:rPr lang="sv-SE" sz="1400" dirty="0" err="1" smtClean="0"/>
              <a:t>career</a:t>
            </a:r>
            <a:r>
              <a:rPr lang="sv-SE" sz="1400" dirty="0" smtClean="0"/>
              <a:t> </a:t>
            </a:r>
            <a:r>
              <a:rPr lang="sv-SE" sz="1400" dirty="0" err="1" smtClean="0"/>
              <a:t>struggles</a:t>
            </a:r>
            <a:r>
              <a:rPr lang="sv-SE" sz="1400" dirty="0" smtClean="0"/>
              <a:t> in letters to the </a:t>
            </a:r>
            <a:r>
              <a:rPr lang="sv-SE" sz="1400" dirty="0" err="1" smtClean="0"/>
              <a:t>columnist</a:t>
            </a:r>
            <a:r>
              <a:rPr lang="sv-SE" sz="1400" dirty="0" smtClean="0"/>
              <a:t> – </a:t>
            </a:r>
            <a:r>
              <a:rPr lang="sv-SE" sz="1400" dirty="0" err="1" smtClean="0"/>
              <a:t>these</a:t>
            </a:r>
            <a:r>
              <a:rPr lang="sv-SE" sz="1400" dirty="0" smtClean="0"/>
              <a:t> texts </a:t>
            </a:r>
            <a:r>
              <a:rPr lang="sv-SE" sz="1400" dirty="0" err="1" smtClean="0"/>
              <a:t>are</a:t>
            </a:r>
            <a:r>
              <a:rPr lang="sv-SE" sz="1400" dirty="0" smtClean="0"/>
              <a:t> </a:t>
            </a:r>
            <a:r>
              <a:rPr lang="sv-SE" sz="1400" dirty="0" err="1" smtClean="0"/>
              <a:t>seen</a:t>
            </a:r>
            <a:r>
              <a:rPr lang="sv-SE" sz="1400" dirty="0" smtClean="0"/>
              <a:t> as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extracts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of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peoples´biographies</a:t>
            </a:r>
            <a:r>
              <a:rPr lang="sv-SE" sz="1400" b="1" i="1" dirty="0" smtClean="0">
                <a:solidFill>
                  <a:srgbClr val="002060"/>
                </a:solidFill>
              </a:rPr>
              <a:t>,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exposing</a:t>
            </a:r>
            <a:r>
              <a:rPr lang="sv-SE" sz="1400" b="1" i="1" dirty="0" smtClean="0">
                <a:solidFill>
                  <a:srgbClr val="002060"/>
                </a:solidFill>
              </a:rPr>
              <a:t> parts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of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their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life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history</a:t>
            </a:r>
            <a:r>
              <a:rPr lang="sv-SE" sz="1400" b="1" i="1" dirty="0" smtClean="0">
                <a:solidFill>
                  <a:srgbClr val="002060"/>
                </a:solidFill>
              </a:rPr>
              <a:t> in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these</a:t>
            </a:r>
            <a:r>
              <a:rPr lang="sv-SE" sz="1400" b="1" i="1" dirty="0" smtClean="0">
                <a:solidFill>
                  <a:srgbClr val="002060"/>
                </a:solidFill>
              </a:rPr>
              <a:t> texts</a:t>
            </a:r>
            <a:r>
              <a:rPr lang="sv-SE" sz="1400" dirty="0" smtClean="0"/>
              <a:t> (</a:t>
            </a:r>
            <a:r>
              <a:rPr lang="sv-SE" sz="1400" dirty="0" err="1" smtClean="0"/>
              <a:t>see</a:t>
            </a:r>
            <a:r>
              <a:rPr lang="sv-SE" sz="1400" dirty="0" smtClean="0"/>
              <a:t> Westin, C. 1974)</a:t>
            </a:r>
            <a:br>
              <a:rPr lang="sv-SE" sz="1400" dirty="0" smtClean="0"/>
            </a:br>
            <a:endParaRPr lang="sv-SE" sz="1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 smtClean="0"/>
              <a:t>By </a:t>
            </a:r>
            <a:r>
              <a:rPr lang="sv-SE" sz="1400" dirty="0" err="1" smtClean="0"/>
              <a:t>asking</a:t>
            </a:r>
            <a:r>
              <a:rPr lang="sv-SE" sz="1400" dirty="0" smtClean="0"/>
              <a:t> for </a:t>
            </a:r>
            <a:r>
              <a:rPr lang="sv-SE" sz="1400" dirty="0" err="1" smtClean="0"/>
              <a:t>advice</a:t>
            </a:r>
            <a:r>
              <a:rPr lang="sv-SE" sz="1400" dirty="0" smtClean="0"/>
              <a:t>, </a:t>
            </a:r>
            <a:r>
              <a:rPr lang="sv-SE" sz="1400" dirty="0" err="1" smtClean="0"/>
              <a:t>they</a:t>
            </a:r>
            <a:r>
              <a:rPr lang="sv-SE" sz="1400" dirty="0" smtClean="0"/>
              <a:t> </a:t>
            </a:r>
            <a:r>
              <a:rPr lang="sv-SE" sz="1400" dirty="0" err="1" smtClean="0"/>
              <a:t>are</a:t>
            </a:r>
            <a:r>
              <a:rPr lang="sv-SE" sz="1400" dirty="0" smtClean="0"/>
              <a:t> </a:t>
            </a:r>
            <a:r>
              <a:rPr lang="sv-SE" sz="1400" dirty="0" err="1" smtClean="0"/>
              <a:t>seen</a:t>
            </a:r>
            <a:r>
              <a:rPr lang="sv-SE" sz="1400" dirty="0" smtClean="0"/>
              <a:t> as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striving</a:t>
            </a:r>
            <a:r>
              <a:rPr lang="sv-SE" sz="1400" b="1" i="1" dirty="0" smtClean="0">
                <a:solidFill>
                  <a:srgbClr val="002060"/>
                </a:solidFill>
              </a:rPr>
              <a:t> to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regain</a:t>
            </a:r>
            <a:r>
              <a:rPr lang="sv-SE" sz="1400" b="1" i="1" dirty="0" smtClean="0">
                <a:solidFill>
                  <a:srgbClr val="002060"/>
                </a:solidFill>
              </a:rPr>
              <a:t> the feeling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of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being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organisers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of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their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own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life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b="1" i="1" dirty="0" err="1" smtClean="0">
                <a:solidFill>
                  <a:srgbClr val="002060"/>
                </a:solidFill>
              </a:rPr>
              <a:t>course</a:t>
            </a:r>
            <a:r>
              <a:rPr lang="sv-SE" sz="1400" b="1" i="1" dirty="0" smtClean="0">
                <a:solidFill>
                  <a:srgbClr val="002060"/>
                </a:solidFill>
              </a:rPr>
              <a:t> </a:t>
            </a:r>
            <a:r>
              <a:rPr lang="sv-SE" sz="1400" dirty="0" smtClean="0"/>
              <a:t>(</a:t>
            </a:r>
            <a:r>
              <a:rPr lang="sv-SE" sz="1400" dirty="0" err="1" smtClean="0"/>
              <a:t>see</a:t>
            </a:r>
            <a:r>
              <a:rPr lang="sv-SE" sz="1400" dirty="0" smtClean="0"/>
              <a:t> </a:t>
            </a:r>
            <a:r>
              <a:rPr lang="sv-SE" sz="1400" dirty="0" err="1" smtClean="0"/>
              <a:t>Alheit</a:t>
            </a:r>
            <a:r>
              <a:rPr lang="sv-SE" sz="1400" dirty="0" smtClean="0"/>
              <a:t>, 2009)  </a:t>
            </a:r>
            <a:br>
              <a:rPr lang="sv-SE" sz="1400" dirty="0" smtClean="0"/>
            </a:br>
            <a:endParaRPr lang="sv-SE" sz="1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1400" dirty="0" err="1" smtClean="0"/>
              <a:t>Peoples´biographies</a:t>
            </a:r>
            <a:r>
              <a:rPr lang="sv-SE" sz="1400" dirty="0" smtClean="0"/>
              <a:t> </a:t>
            </a:r>
            <a:r>
              <a:rPr lang="sv-SE" sz="1400" dirty="0" err="1" smtClean="0"/>
              <a:t>are</a:t>
            </a:r>
            <a:r>
              <a:rPr lang="sv-SE" sz="1400" dirty="0" smtClean="0"/>
              <a:t> </a:t>
            </a:r>
            <a:r>
              <a:rPr lang="sv-SE" sz="1400" dirty="0" err="1" smtClean="0"/>
              <a:t>here</a:t>
            </a:r>
            <a:r>
              <a:rPr lang="sv-SE" sz="1400" dirty="0" smtClean="0"/>
              <a:t> </a:t>
            </a:r>
            <a:r>
              <a:rPr lang="sv-SE" sz="1400" dirty="0" err="1" smtClean="0"/>
              <a:t>considered</a:t>
            </a:r>
            <a:r>
              <a:rPr lang="sv-SE" sz="1400" dirty="0" smtClean="0"/>
              <a:t> to be </a:t>
            </a:r>
            <a:r>
              <a:rPr lang="sv-SE" sz="1400" b="1" dirty="0" err="1" smtClean="0"/>
              <a:t>affected</a:t>
            </a:r>
            <a:r>
              <a:rPr lang="sv-SE" sz="1400" b="1" dirty="0" smtClean="0"/>
              <a:t> by </a:t>
            </a:r>
            <a:r>
              <a:rPr lang="sv-SE" sz="1400" b="1" dirty="0" err="1" smtClean="0"/>
              <a:t>societal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changes</a:t>
            </a:r>
            <a:r>
              <a:rPr lang="sv-SE" sz="1400" b="1" dirty="0" smtClean="0"/>
              <a:t> </a:t>
            </a:r>
            <a:r>
              <a:rPr lang="sv-SE" sz="1400" dirty="0" smtClean="0"/>
              <a:t>from </a:t>
            </a:r>
            <a:r>
              <a:rPr lang="sv-SE" sz="1400" dirty="0" err="1" smtClean="0"/>
              <a:t>what</a:t>
            </a:r>
            <a:r>
              <a:rPr lang="sv-SE" sz="1400" dirty="0" smtClean="0"/>
              <a:t> </a:t>
            </a:r>
            <a:r>
              <a:rPr lang="sv-SE" sz="1400" dirty="0" err="1" smtClean="0"/>
              <a:t>Alheit</a:t>
            </a:r>
            <a:r>
              <a:rPr lang="sv-SE" sz="1400" dirty="0" smtClean="0"/>
              <a:t> (2009) </a:t>
            </a:r>
            <a:r>
              <a:rPr lang="sv-SE" sz="1400" dirty="0" err="1" smtClean="0"/>
              <a:t>describes</a:t>
            </a:r>
            <a:r>
              <a:rPr lang="sv-SE" sz="1400" dirty="0" smtClean="0"/>
              <a:t> as a </a:t>
            </a:r>
            <a:r>
              <a:rPr lang="sv-SE" sz="1400" b="1" dirty="0" err="1" smtClean="0"/>
              <a:t>structural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perspective</a:t>
            </a:r>
            <a:r>
              <a:rPr lang="sv-SE" sz="1400" dirty="0" smtClean="0"/>
              <a:t>. </a:t>
            </a:r>
            <a:endParaRPr lang="sv-SE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8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9778" y="908720"/>
            <a:ext cx="6850800" cy="795600"/>
          </a:xfrm>
        </p:spPr>
        <p:txBody>
          <a:bodyPr/>
          <a:lstStyle/>
          <a:p>
            <a:r>
              <a:rPr lang="sv-SE" dirty="0" err="1" smtClean="0"/>
              <a:t>Background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2000" y="1628800"/>
            <a:ext cx="6850800" cy="4394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sv-SE" b="1" dirty="0" err="1" smtClean="0"/>
              <a:t>This</a:t>
            </a:r>
            <a:r>
              <a:rPr lang="sv-SE" b="1" dirty="0" smtClean="0"/>
              <a:t> </a:t>
            </a:r>
            <a:r>
              <a:rPr lang="sv-SE" b="1" dirty="0" err="1" smtClean="0"/>
              <a:t>ongoing</a:t>
            </a:r>
            <a:r>
              <a:rPr lang="sv-SE" b="1" dirty="0" smtClean="0"/>
              <a:t> </a:t>
            </a:r>
            <a:r>
              <a:rPr lang="sv-SE" b="1" dirty="0" err="1" smtClean="0"/>
              <a:t>study</a:t>
            </a:r>
            <a:r>
              <a:rPr lang="sv-SE" dirty="0" smtClean="0"/>
              <a:t> </a:t>
            </a:r>
            <a:r>
              <a:rPr lang="sv-SE" dirty="0" err="1" smtClean="0"/>
              <a:t>takes</a:t>
            </a:r>
            <a:r>
              <a:rPr lang="sv-SE" dirty="0" smtClean="0"/>
              <a:t> </a:t>
            </a:r>
            <a:r>
              <a:rPr lang="sv-SE" dirty="0" err="1" smtClean="0"/>
              <a:t>its</a:t>
            </a:r>
            <a:r>
              <a:rPr lang="sv-SE" dirty="0" smtClean="0"/>
              <a:t> </a:t>
            </a:r>
            <a:r>
              <a:rPr lang="sv-SE" dirty="0" err="1" smtClean="0"/>
              <a:t>point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departure</a:t>
            </a:r>
            <a:r>
              <a:rPr lang="sv-SE" dirty="0" smtClean="0"/>
              <a:t> from the common </a:t>
            </a:r>
            <a:r>
              <a:rPr lang="sv-SE" dirty="0" err="1" smtClean="0"/>
              <a:t>results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b="1" dirty="0" err="1" smtClean="0"/>
              <a:t>four</a:t>
            </a:r>
            <a:r>
              <a:rPr lang="sv-SE" b="1" dirty="0" smtClean="0"/>
              <a:t> studies </a:t>
            </a:r>
            <a:r>
              <a:rPr lang="sv-SE" dirty="0" smtClean="0"/>
              <a:t>in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i="1" dirty="0" smtClean="0">
                <a:solidFill>
                  <a:srgbClr val="FF0000"/>
                </a:solidFill>
              </a:rPr>
              <a:t>the </a:t>
            </a:r>
            <a:r>
              <a:rPr lang="sv-SE" i="1" dirty="0" err="1" smtClean="0">
                <a:solidFill>
                  <a:srgbClr val="FF0000"/>
                </a:solidFill>
              </a:rPr>
              <a:t>meaning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of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career</a:t>
            </a:r>
            <a:r>
              <a:rPr lang="sv-SE" i="1" dirty="0" smtClean="0">
                <a:solidFill>
                  <a:srgbClr val="FF0000"/>
                </a:solidFill>
              </a:rPr>
              <a:t> is </a:t>
            </a:r>
            <a:r>
              <a:rPr lang="sv-SE" i="1" dirty="0" err="1" smtClean="0">
                <a:solidFill>
                  <a:srgbClr val="FF0000"/>
                </a:solidFill>
              </a:rPr>
              <a:t>explored</a:t>
            </a:r>
            <a:r>
              <a:rPr lang="sv-SE" dirty="0" smtClean="0"/>
              <a:t> in a </a:t>
            </a:r>
            <a:r>
              <a:rPr lang="sv-SE" dirty="0" err="1" smtClean="0"/>
              <a:t>changing</a:t>
            </a:r>
            <a:r>
              <a:rPr lang="sv-SE" dirty="0" smtClean="0"/>
              <a:t> </a:t>
            </a:r>
            <a:r>
              <a:rPr lang="sv-SE" dirty="0" err="1" smtClean="0"/>
              <a:t>world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working</a:t>
            </a:r>
            <a:r>
              <a:rPr lang="sv-SE" dirty="0" smtClean="0"/>
              <a:t> </a:t>
            </a:r>
            <a:r>
              <a:rPr lang="sv-SE" dirty="0" err="1" smtClean="0"/>
              <a:t>life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> </a:t>
            </a:r>
          </a:p>
          <a:p>
            <a:pPr lvl="0"/>
            <a:r>
              <a:rPr lang="sv-SE" dirty="0" err="1">
                <a:solidFill>
                  <a:srgbClr val="002F5F"/>
                </a:solidFill>
              </a:rPr>
              <a:t>Tremendous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changes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have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occured</a:t>
            </a:r>
            <a:r>
              <a:rPr lang="sv-SE" dirty="0">
                <a:solidFill>
                  <a:srgbClr val="002F5F"/>
                </a:solidFill>
              </a:rPr>
              <a:t> in the </a:t>
            </a:r>
            <a:r>
              <a:rPr lang="sv-SE" dirty="0" err="1">
                <a:solidFill>
                  <a:srgbClr val="002F5F"/>
                </a:solidFill>
              </a:rPr>
              <a:t>world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of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work</a:t>
            </a:r>
            <a:r>
              <a:rPr lang="sv-SE" dirty="0">
                <a:solidFill>
                  <a:srgbClr val="002F5F"/>
                </a:solidFill>
              </a:rPr>
              <a:t/>
            </a:r>
            <a:br>
              <a:rPr lang="sv-SE" dirty="0">
                <a:solidFill>
                  <a:srgbClr val="002F5F"/>
                </a:solidFill>
              </a:rPr>
            </a:br>
            <a:endParaRPr lang="sv-SE" dirty="0">
              <a:solidFill>
                <a:srgbClr val="002F5F"/>
              </a:solidFill>
            </a:endParaRPr>
          </a:p>
          <a:p>
            <a:pPr lvl="0"/>
            <a:r>
              <a:rPr lang="sv-SE" dirty="0">
                <a:solidFill>
                  <a:srgbClr val="002F5F"/>
                </a:solidFill>
              </a:rPr>
              <a:t>A </a:t>
            </a:r>
            <a:r>
              <a:rPr lang="sv-SE" dirty="0" err="1">
                <a:solidFill>
                  <a:srgbClr val="002F5F"/>
                </a:solidFill>
              </a:rPr>
              <a:t>changing</a:t>
            </a:r>
            <a:r>
              <a:rPr lang="sv-SE" dirty="0">
                <a:solidFill>
                  <a:srgbClr val="002F5F"/>
                </a:solidFill>
              </a:rPr>
              <a:t> landscape </a:t>
            </a:r>
            <a:r>
              <a:rPr lang="sv-SE" dirty="0" err="1">
                <a:solidFill>
                  <a:srgbClr val="002F5F"/>
                </a:solidFill>
              </a:rPr>
              <a:t>of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careers</a:t>
            </a:r>
            <a:r>
              <a:rPr lang="sv-SE" dirty="0">
                <a:solidFill>
                  <a:srgbClr val="002F5F"/>
                </a:solidFill>
              </a:rPr>
              <a:t> – new </a:t>
            </a:r>
            <a:r>
              <a:rPr lang="sv-SE" dirty="0" err="1">
                <a:solidFill>
                  <a:srgbClr val="002F5F"/>
                </a:solidFill>
              </a:rPr>
              <a:t>ways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of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speaking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about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career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creates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uncertainty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among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both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people</a:t>
            </a:r>
            <a:r>
              <a:rPr lang="sv-SE" dirty="0">
                <a:solidFill>
                  <a:srgbClr val="002F5F"/>
                </a:solidFill>
              </a:rPr>
              <a:t> and </a:t>
            </a:r>
            <a:r>
              <a:rPr lang="sv-SE" dirty="0" err="1">
                <a:solidFill>
                  <a:srgbClr val="002F5F"/>
                </a:solidFill>
              </a:rPr>
              <a:t>actors</a:t>
            </a:r>
            <a:r>
              <a:rPr lang="sv-SE" dirty="0">
                <a:solidFill>
                  <a:srgbClr val="002F5F"/>
                </a:solidFill>
              </a:rPr>
              <a:t> </a:t>
            </a:r>
            <a:r>
              <a:rPr lang="sv-SE" dirty="0" err="1">
                <a:solidFill>
                  <a:srgbClr val="002F5F"/>
                </a:solidFill>
              </a:rPr>
              <a:t>involved</a:t>
            </a:r>
            <a:r>
              <a:rPr lang="sv-SE" dirty="0">
                <a:solidFill>
                  <a:srgbClr val="002F5F"/>
                </a:solidFill>
              </a:rPr>
              <a:t/>
            </a:r>
            <a:br>
              <a:rPr lang="sv-SE" dirty="0">
                <a:solidFill>
                  <a:srgbClr val="002F5F"/>
                </a:solidFill>
              </a:rPr>
            </a:br>
            <a:endParaRPr lang="sv-SE" dirty="0">
              <a:solidFill>
                <a:srgbClr val="002F5F"/>
              </a:solidFill>
            </a:endParaRPr>
          </a:p>
          <a:p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9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2638" y="1386337"/>
            <a:ext cx="8287749" cy="2244080"/>
          </a:xfrm>
        </p:spPr>
        <p:txBody>
          <a:bodyPr/>
          <a:lstStyle/>
          <a:p>
            <a:pPr marL="0" indent="0">
              <a:buNone/>
            </a:pPr>
            <a:r>
              <a:rPr lang="sv-SE" i="1" dirty="0"/>
              <a:t>”The </a:t>
            </a:r>
            <a:r>
              <a:rPr lang="sv-SE" i="1" dirty="0" err="1"/>
              <a:t>career</a:t>
            </a:r>
            <a:r>
              <a:rPr lang="sv-SE" i="1" dirty="0"/>
              <a:t> is </a:t>
            </a:r>
            <a:r>
              <a:rPr lang="sv-SE" i="1" dirty="0" err="1"/>
              <a:t>dead</a:t>
            </a:r>
            <a:r>
              <a:rPr lang="sv-SE" i="1" dirty="0"/>
              <a:t>, long live the </a:t>
            </a:r>
            <a:r>
              <a:rPr lang="sv-SE" i="1" dirty="0" err="1"/>
              <a:t>career</a:t>
            </a:r>
            <a:r>
              <a:rPr lang="sv-SE" i="1" dirty="0"/>
              <a:t>” (Hall, 1996)</a:t>
            </a:r>
          </a:p>
          <a:p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95" y="2508377"/>
            <a:ext cx="2908038" cy="357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6317" y="4268950"/>
            <a:ext cx="98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Career</a:t>
            </a:r>
            <a:endParaRPr lang="sv-S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63" y="2248877"/>
            <a:ext cx="5777097" cy="385139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3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914400"/>
          </a:xfrm>
        </p:spPr>
        <p:txBody>
          <a:bodyPr>
            <a:normAutofit/>
          </a:bodyPr>
          <a:lstStyle/>
          <a:p>
            <a:r>
              <a:rPr lang="sv-SE" sz="2400" dirty="0" err="1" smtClean="0"/>
              <a:t>Overview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Results</a:t>
            </a:r>
            <a:r>
              <a:rPr lang="sv-SE" sz="2400" dirty="0" smtClean="0"/>
              <a:t>: </a:t>
            </a:r>
            <a:br>
              <a:rPr lang="sv-SE" sz="2400" dirty="0" smtClean="0"/>
            </a:br>
            <a:r>
              <a:rPr lang="sv-SE" sz="2400" dirty="0" err="1" smtClean="0"/>
              <a:t>Study</a:t>
            </a:r>
            <a:r>
              <a:rPr lang="sv-SE" sz="2400" dirty="0" smtClean="0"/>
              <a:t> 1 and 2</a:t>
            </a:r>
            <a:endParaRPr lang="sv-SE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05000"/>
          <a:ext cx="7848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Study</a:t>
                      </a:r>
                      <a:r>
                        <a:rPr lang="sv-SE" sz="1600" dirty="0" smtClean="0"/>
                        <a:t> – </a:t>
                      </a:r>
                      <a:r>
                        <a:rPr lang="sv-SE" sz="1600" dirty="0" err="1" smtClean="0"/>
                        <a:t>Empirical</a:t>
                      </a:r>
                      <a:r>
                        <a:rPr lang="sv-SE" sz="1600" dirty="0" smtClean="0"/>
                        <a:t> Data</a:t>
                      </a:r>
                      <a:endParaRPr lang="sv-SE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Purpose</a:t>
                      </a:r>
                      <a:endParaRPr lang="sv-SE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Method</a:t>
                      </a:r>
                      <a:endParaRPr lang="sv-SE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Results</a:t>
                      </a:r>
                      <a:endParaRPr lang="sv-SE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1. </a:t>
                      </a:r>
                      <a:r>
                        <a:rPr lang="sv-SE" sz="1400" dirty="0" err="1" smtClean="0"/>
                        <a:t>European</a:t>
                      </a:r>
                      <a:r>
                        <a:rPr lang="sv-SE" sz="1400" baseline="0" dirty="0" smtClean="0"/>
                        <a:t> policy </a:t>
                      </a:r>
                      <a:r>
                        <a:rPr lang="sv-SE" sz="1400" baseline="0" dirty="0" err="1" smtClean="0"/>
                        <a:t>documents</a:t>
                      </a:r>
                      <a:r>
                        <a:rPr lang="sv-SE" sz="1400" baseline="0" dirty="0" smtClean="0"/>
                        <a:t> on </a:t>
                      </a:r>
                      <a:r>
                        <a:rPr lang="sv-SE" sz="1400" baseline="0" dirty="0" err="1" smtClean="0"/>
                        <a:t>Career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guidance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To </a:t>
                      </a:r>
                      <a:r>
                        <a:rPr lang="sv-SE" sz="1400" dirty="0" err="1" smtClean="0"/>
                        <a:t>disclose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underlying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perspectives</a:t>
                      </a:r>
                      <a:r>
                        <a:rPr lang="sv-SE" sz="1400" baseline="0" dirty="0" smtClean="0"/>
                        <a:t> on </a:t>
                      </a:r>
                      <a:r>
                        <a:rPr lang="sv-SE" sz="1400" baseline="0" dirty="0" err="1" smtClean="0"/>
                        <a:t>career</a:t>
                      </a:r>
                      <a:r>
                        <a:rPr lang="sv-SE" sz="1400" baseline="0" dirty="0" smtClean="0"/>
                        <a:t> and the </a:t>
                      </a:r>
                      <a:r>
                        <a:rPr lang="sv-SE" sz="1400" baseline="0" dirty="0" err="1" smtClean="0"/>
                        <a:t>ideational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message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Qualitative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content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analysis</a:t>
                      </a:r>
                      <a:r>
                        <a:rPr lang="sv-SE" sz="1400" baseline="0" dirty="0" smtClean="0"/>
                        <a:t>,</a:t>
                      </a:r>
                    </a:p>
                    <a:p>
                      <a:r>
                        <a:rPr lang="sv-SE" sz="1400" b="1" baseline="0" dirty="0" smtClean="0"/>
                        <a:t>Sender-</a:t>
                      </a:r>
                      <a:r>
                        <a:rPr lang="sv-SE" sz="1400" b="1" baseline="0" dirty="0" err="1" smtClean="0"/>
                        <a:t>oriented</a:t>
                      </a:r>
                      <a:r>
                        <a:rPr lang="sv-SE" sz="1400" b="1" baseline="0" dirty="0" smtClean="0"/>
                        <a:t> interpretation</a:t>
                      </a:r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 err="1" smtClean="0"/>
                        <a:t>Economic</a:t>
                      </a:r>
                      <a:r>
                        <a:rPr lang="sv-SE" sz="1400" b="1" dirty="0" smtClean="0"/>
                        <a:t>,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learning</a:t>
                      </a:r>
                      <a:r>
                        <a:rPr lang="sv-SE" sz="1400" b="1" baseline="0" dirty="0" smtClean="0"/>
                        <a:t>, </a:t>
                      </a:r>
                      <a:r>
                        <a:rPr lang="sv-SE" sz="1400" b="1" baseline="0" dirty="0" err="1" smtClean="0"/>
                        <a:t>political</a:t>
                      </a:r>
                      <a:r>
                        <a:rPr lang="sv-SE" sz="1400" b="1" baseline="0" dirty="0" smtClean="0"/>
                        <a:t> science </a:t>
                      </a:r>
                      <a:r>
                        <a:rPr lang="sv-SE" sz="1400" b="1" baseline="0" dirty="0" err="1" smtClean="0"/>
                        <a:t>perspectives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aseline="0" dirty="0" smtClean="0"/>
                        <a:t/>
                      </a:r>
                      <a:br>
                        <a:rPr lang="sv-SE" sz="1400" baseline="0" dirty="0" smtClean="0"/>
                      </a:br>
                      <a:r>
                        <a:rPr lang="sv-SE" sz="1400" baseline="0" dirty="0" smtClean="0"/>
                        <a:t>Senders </a:t>
                      </a:r>
                      <a:r>
                        <a:rPr lang="sv-SE" sz="1400" baseline="0" dirty="0" err="1" smtClean="0"/>
                        <a:t>representing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organizations</a:t>
                      </a:r>
                      <a:r>
                        <a:rPr lang="sv-SE" sz="1400" baseline="0" dirty="0" smtClean="0"/>
                        <a:t>/</a:t>
                      </a:r>
                    </a:p>
                    <a:p>
                      <a:r>
                        <a:rPr lang="sv-SE" sz="1400" baseline="0" dirty="0" smtClean="0"/>
                        <a:t>business </a:t>
                      </a:r>
                      <a:r>
                        <a:rPr lang="sv-SE" sz="1400" baseline="0" dirty="0" err="1" smtClean="0"/>
                        <a:t>needs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2. </a:t>
                      </a:r>
                      <a:r>
                        <a:rPr lang="sv-SE" sz="1400" dirty="0" err="1" smtClean="0"/>
                        <a:t>Ethical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declaration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documents</a:t>
                      </a:r>
                      <a:r>
                        <a:rPr lang="sv-SE" sz="1400" baseline="0" dirty="0" smtClean="0"/>
                        <a:t> for </a:t>
                      </a:r>
                      <a:r>
                        <a:rPr lang="sv-SE" sz="1400" baseline="0" dirty="0" err="1" smtClean="0"/>
                        <a:t>guidance</a:t>
                      </a:r>
                      <a:r>
                        <a:rPr lang="sv-SE" sz="1400" baseline="0" dirty="0" smtClean="0"/>
                        <a:t> profession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Comparison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between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previous</a:t>
                      </a:r>
                      <a:r>
                        <a:rPr lang="sv-SE" sz="1400" baseline="0" dirty="0" smtClean="0"/>
                        <a:t> and </a:t>
                      </a:r>
                      <a:r>
                        <a:rPr lang="sv-SE" sz="1400" baseline="0" dirty="0" err="1" smtClean="0"/>
                        <a:t>existing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declarations</a:t>
                      </a:r>
                      <a:r>
                        <a:rPr lang="sv-SE" sz="1400" baseline="0" dirty="0" smtClean="0"/>
                        <a:t>. To </a:t>
                      </a:r>
                      <a:r>
                        <a:rPr lang="sv-SE" sz="1400" baseline="0" dirty="0" err="1" smtClean="0"/>
                        <a:t>analyse</a:t>
                      </a:r>
                      <a:r>
                        <a:rPr lang="sv-SE" sz="1400" baseline="0" dirty="0" smtClean="0"/>
                        <a:t> the </a:t>
                      </a:r>
                      <a:r>
                        <a:rPr lang="sv-SE" sz="1400" baseline="0" dirty="0" err="1" smtClean="0"/>
                        <a:t>significance</a:t>
                      </a:r>
                      <a:r>
                        <a:rPr lang="sv-SE" sz="1400" baseline="0" dirty="0" smtClean="0"/>
                        <a:t>  </a:t>
                      </a:r>
                      <a:r>
                        <a:rPr lang="sv-SE" sz="1400" baseline="0" dirty="0" err="1" smtClean="0"/>
                        <a:t>of</a:t>
                      </a:r>
                      <a:r>
                        <a:rPr lang="sv-SE" sz="1400" baseline="0" dirty="0" smtClean="0"/>
                        <a:t> the </a:t>
                      </a:r>
                      <a:r>
                        <a:rPr lang="sv-SE" sz="1400" baseline="0" dirty="0" err="1" smtClean="0"/>
                        <a:t>core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meaning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of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career</a:t>
                      </a:r>
                      <a:r>
                        <a:rPr lang="sv-SE" sz="1400" baseline="0" dirty="0" smtClean="0"/>
                        <a:t> at </a:t>
                      </a:r>
                      <a:r>
                        <a:rPr lang="sv-SE" sz="1400" baseline="0" dirty="0" err="1" smtClean="0"/>
                        <a:t>structural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level</a:t>
                      </a:r>
                      <a:r>
                        <a:rPr lang="sv-SE" sz="1400" baseline="0" dirty="0" smtClean="0"/>
                        <a:t> for </a:t>
                      </a:r>
                      <a:r>
                        <a:rPr lang="sv-SE" sz="1400" baseline="0" dirty="0" err="1" smtClean="0"/>
                        <a:t>career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guidance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practice</a:t>
                      </a:r>
                      <a:r>
                        <a:rPr lang="sv-SE" sz="1400" baseline="0" dirty="0" smtClean="0"/>
                        <a:t>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Qualitative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content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analsysis</a:t>
                      </a:r>
                      <a:r>
                        <a:rPr lang="sv-SE" sz="1400" baseline="0" dirty="0" smtClean="0"/>
                        <a:t>. </a:t>
                      </a:r>
                      <a:r>
                        <a:rPr lang="sv-SE" sz="1400" b="1" baseline="0" dirty="0" smtClean="0"/>
                        <a:t>Receiver-</a:t>
                      </a:r>
                      <a:r>
                        <a:rPr lang="sv-SE" sz="1400" b="1" baseline="0" dirty="0" err="1" smtClean="0"/>
                        <a:t>oriented</a:t>
                      </a:r>
                      <a:r>
                        <a:rPr lang="sv-SE" sz="1400" b="1" baseline="0" dirty="0" smtClean="0"/>
                        <a:t> interpretation</a:t>
                      </a:r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An implicit </a:t>
                      </a:r>
                      <a:r>
                        <a:rPr lang="sv-SE" sz="1400" dirty="0" err="1" smtClean="0"/>
                        <a:t>shift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of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emphasis</a:t>
                      </a:r>
                      <a:r>
                        <a:rPr lang="sv-SE" sz="1400" baseline="0" dirty="0" smtClean="0"/>
                        <a:t> in the </a:t>
                      </a:r>
                      <a:r>
                        <a:rPr lang="sv-SE" sz="1400" baseline="0" dirty="0" err="1" smtClean="0"/>
                        <a:t>career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guidance</a:t>
                      </a:r>
                      <a:r>
                        <a:rPr lang="sv-SE" sz="1400" baseline="0" dirty="0" smtClean="0"/>
                        <a:t> mission </a:t>
                      </a:r>
                      <a:r>
                        <a:rPr lang="sv-SE" sz="1400" baseline="0" dirty="0" err="1" smtClean="0"/>
                        <a:t>creates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="1" baseline="0" dirty="0" err="1" smtClean="0"/>
                        <a:t>uncertainty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if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career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guidance</a:t>
                      </a:r>
                      <a:r>
                        <a:rPr lang="sv-SE" sz="1400" b="1" baseline="0" dirty="0" smtClean="0"/>
                        <a:t> is for the </a:t>
                      </a:r>
                      <a:r>
                        <a:rPr lang="sv-SE" sz="1400" b="1" baseline="0" dirty="0" err="1" smtClean="0"/>
                        <a:t>individual</a:t>
                      </a:r>
                      <a:r>
                        <a:rPr lang="sv-SE" sz="1400" b="1" baseline="0" dirty="0" smtClean="0"/>
                        <a:t> or for the market.</a:t>
                      </a:r>
                      <a:endParaRPr lang="sv-SE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4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88640"/>
            <a:ext cx="7848600" cy="914400"/>
          </a:xfrm>
        </p:spPr>
        <p:txBody>
          <a:bodyPr>
            <a:normAutofit/>
          </a:bodyPr>
          <a:lstStyle/>
          <a:p>
            <a:r>
              <a:rPr lang="sv-SE" sz="2000" dirty="0" err="1" smtClean="0"/>
              <a:t>Overview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Results</a:t>
            </a:r>
            <a:r>
              <a:rPr lang="sv-SE" sz="2000" dirty="0" smtClean="0"/>
              <a:t>: </a:t>
            </a:r>
            <a:br>
              <a:rPr lang="sv-SE" sz="2000" dirty="0" smtClean="0"/>
            </a:br>
            <a:r>
              <a:rPr lang="sv-SE" sz="2000" dirty="0" err="1" smtClean="0"/>
              <a:t>Study</a:t>
            </a:r>
            <a:r>
              <a:rPr lang="sv-SE" sz="2000" dirty="0" smtClean="0"/>
              <a:t> 3 and 4</a:t>
            </a:r>
            <a:endParaRPr lang="sv-SE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103040"/>
          <a:ext cx="7848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36"/>
                <a:gridCol w="1944216"/>
                <a:gridCol w="1944216"/>
                <a:gridCol w="2450232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Study</a:t>
                      </a:r>
                      <a:r>
                        <a:rPr lang="sv-SE" sz="1600" dirty="0" smtClean="0"/>
                        <a:t> – </a:t>
                      </a:r>
                      <a:r>
                        <a:rPr lang="sv-SE" sz="1600" dirty="0" err="1" smtClean="0"/>
                        <a:t>Empirical</a:t>
                      </a:r>
                      <a:r>
                        <a:rPr lang="sv-SE" sz="1600" dirty="0" smtClean="0"/>
                        <a:t> Data</a:t>
                      </a:r>
                      <a:endParaRPr lang="sv-SE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Purpose</a:t>
                      </a:r>
                      <a:endParaRPr lang="sv-SE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Method</a:t>
                      </a:r>
                      <a:endParaRPr lang="sv-SE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Results</a:t>
                      </a:r>
                      <a:endParaRPr lang="sv-SE" sz="16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3. A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group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of</a:t>
                      </a:r>
                      <a:r>
                        <a:rPr lang="sv-SE" sz="1400" baseline="0" dirty="0" smtClean="0"/>
                        <a:t> 21 </a:t>
                      </a:r>
                      <a:r>
                        <a:rPr lang="sv-SE" sz="1400" baseline="0" dirty="0" err="1" smtClean="0"/>
                        <a:t>adults</a:t>
                      </a:r>
                      <a:r>
                        <a:rPr lang="sv-SE" sz="1400" baseline="0" dirty="0" smtClean="0"/>
                        <a:t>, </a:t>
                      </a:r>
                      <a:r>
                        <a:rPr lang="sv-SE" sz="1400" baseline="0" dirty="0" err="1" smtClean="0"/>
                        <a:t>affected</a:t>
                      </a:r>
                      <a:r>
                        <a:rPr lang="sv-SE" sz="1400" baseline="0" dirty="0" smtClean="0"/>
                        <a:t> by </a:t>
                      </a:r>
                      <a:r>
                        <a:rPr lang="sv-SE" sz="1400" baseline="0" dirty="0" err="1" smtClean="0"/>
                        <a:t>changes</a:t>
                      </a:r>
                      <a:r>
                        <a:rPr lang="sv-SE" sz="1400" baseline="0" dirty="0" smtClean="0"/>
                        <a:t> in </a:t>
                      </a:r>
                      <a:r>
                        <a:rPr lang="sv-SE" sz="1400" baseline="0" dirty="0" err="1" smtClean="0"/>
                        <a:t>working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life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To </a:t>
                      </a:r>
                      <a:r>
                        <a:rPr lang="sv-SE" sz="1400" dirty="0" err="1" smtClean="0"/>
                        <a:t>explore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what</a:t>
                      </a:r>
                      <a:r>
                        <a:rPr lang="sv-SE" sz="1400" baseline="0" dirty="0" smtClean="0"/>
                        <a:t> ”taken for </a:t>
                      </a:r>
                      <a:r>
                        <a:rPr lang="sv-SE" sz="1400" baseline="0" dirty="0" err="1" smtClean="0"/>
                        <a:t>granted</a:t>
                      </a:r>
                      <a:r>
                        <a:rPr lang="sv-SE" sz="1400" baseline="0" dirty="0" smtClean="0"/>
                        <a:t>” </a:t>
                      </a:r>
                      <a:r>
                        <a:rPr lang="sv-SE" sz="1400" baseline="0" dirty="0" err="1" smtClean="0"/>
                        <a:t>everyday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knowledge</a:t>
                      </a:r>
                      <a:r>
                        <a:rPr lang="sv-SE" sz="1400" baseline="0" dirty="0" smtClean="0"/>
                        <a:t> (social </a:t>
                      </a:r>
                      <a:r>
                        <a:rPr lang="sv-SE" sz="1400" baseline="0" dirty="0" err="1" smtClean="0"/>
                        <a:t>representaitons</a:t>
                      </a:r>
                      <a:r>
                        <a:rPr lang="sv-SE" sz="1400" baseline="0" dirty="0" smtClean="0"/>
                        <a:t>) </a:t>
                      </a:r>
                      <a:r>
                        <a:rPr lang="sv-SE" sz="1400" baseline="0" dirty="0" err="1" smtClean="0"/>
                        <a:t>people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have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about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career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 err="1" smtClean="0"/>
                        <a:t>Free</a:t>
                      </a:r>
                      <a:r>
                        <a:rPr lang="sv-SE" sz="1400" b="1" dirty="0" smtClean="0"/>
                        <a:t> association </a:t>
                      </a:r>
                      <a:r>
                        <a:rPr lang="sv-SE" sz="1400" b="1" dirty="0" err="1" smtClean="0"/>
                        <a:t>method</a:t>
                      </a:r>
                      <a:r>
                        <a:rPr lang="sv-SE" sz="1400" b="1" dirty="0" smtClean="0"/>
                        <a:t>, </a:t>
                      </a:r>
                      <a:r>
                        <a:rPr lang="sv-SE" sz="1400" b="1" dirty="0" err="1" smtClean="0"/>
                        <a:t>Qualitative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content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analysis</a:t>
                      </a:r>
                      <a:r>
                        <a:rPr lang="sv-SE" sz="1400" b="1" baseline="0" dirty="0" smtClean="0"/>
                        <a:t>, Social representation </a:t>
                      </a:r>
                      <a:r>
                        <a:rPr lang="sv-SE" sz="1400" b="1" baseline="0" dirty="0" err="1" smtClean="0"/>
                        <a:t>theory</a:t>
                      </a:r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Two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stable</a:t>
                      </a:r>
                      <a:r>
                        <a:rPr lang="sv-SE" sz="1400" dirty="0" smtClean="0"/>
                        <a:t> and </a:t>
                      </a:r>
                      <a:r>
                        <a:rPr lang="sv-SE" sz="1400" dirty="0" err="1" smtClean="0"/>
                        <a:t>two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dynamic</a:t>
                      </a:r>
                      <a:r>
                        <a:rPr lang="sv-SE" sz="1400" dirty="0" smtClean="0"/>
                        <a:t> social</a:t>
                      </a:r>
                      <a:r>
                        <a:rPr lang="sv-SE" sz="1400" baseline="0" dirty="0" smtClean="0"/>
                        <a:t> representations </a:t>
                      </a:r>
                      <a:r>
                        <a:rPr lang="sv-SE" sz="1400" baseline="0" dirty="0" err="1" smtClean="0"/>
                        <a:t>of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career</a:t>
                      </a:r>
                      <a:r>
                        <a:rPr lang="sv-SE" sz="1400" baseline="0" dirty="0" smtClean="0"/>
                        <a:t>, </a:t>
                      </a:r>
                      <a:r>
                        <a:rPr lang="sv-SE" sz="1400" baseline="0" dirty="0" err="1" smtClean="0"/>
                        <a:t>expressed</a:t>
                      </a:r>
                      <a:r>
                        <a:rPr lang="sv-SE" sz="1400" baseline="0" dirty="0" smtClean="0"/>
                        <a:t> in pairs </a:t>
                      </a:r>
                      <a:r>
                        <a:rPr lang="sv-SE" sz="1400" baseline="0" dirty="0" err="1" smtClean="0"/>
                        <a:t>of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opposites</a:t>
                      </a:r>
                      <a:r>
                        <a:rPr lang="sv-SE" sz="1400" baseline="0" dirty="0" smtClean="0"/>
                        <a:t>. </a:t>
                      </a:r>
                      <a:r>
                        <a:rPr lang="sv-SE" sz="1400" b="1" baseline="0" dirty="0" err="1" smtClean="0"/>
                        <a:t>Peoples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everyday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knowledge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of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career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are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anchored</a:t>
                      </a:r>
                      <a:r>
                        <a:rPr lang="sv-SE" sz="1400" b="1" baseline="0" dirty="0" smtClean="0"/>
                        <a:t> in </a:t>
                      </a:r>
                      <a:r>
                        <a:rPr lang="sv-SE" sz="1400" b="1" baseline="0" dirty="0" err="1" smtClean="0"/>
                        <a:t>past</a:t>
                      </a:r>
                      <a:r>
                        <a:rPr lang="sv-SE" sz="1400" b="1" baseline="0" dirty="0" smtClean="0"/>
                        <a:t>, </a:t>
                      </a:r>
                      <a:r>
                        <a:rPr lang="sv-SE" sz="1400" b="1" baseline="0" dirty="0" err="1" smtClean="0"/>
                        <a:t>previous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working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life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conditions</a:t>
                      </a:r>
                      <a:r>
                        <a:rPr lang="sv-SE" sz="1400" baseline="0" dirty="0" smtClean="0"/>
                        <a:t>, </a:t>
                      </a:r>
                      <a:r>
                        <a:rPr lang="sv-SE" sz="1400" baseline="0" dirty="0" err="1" smtClean="0"/>
                        <a:t>collide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with</a:t>
                      </a:r>
                      <a:r>
                        <a:rPr lang="sv-SE" sz="1400" baseline="0" dirty="0" smtClean="0"/>
                        <a:t> new </a:t>
                      </a:r>
                      <a:r>
                        <a:rPr lang="sv-SE" sz="1400" baseline="0" dirty="0" err="1" smtClean="0"/>
                        <a:t>perspectives</a:t>
                      </a:r>
                      <a:r>
                        <a:rPr lang="sv-SE" sz="1400" baseline="0" dirty="0" smtClean="0"/>
                        <a:t> and </a:t>
                      </a:r>
                      <a:r>
                        <a:rPr lang="sv-SE" sz="1400" baseline="0" dirty="0" err="1" smtClean="0"/>
                        <a:t>conditions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4. A </a:t>
                      </a:r>
                      <a:r>
                        <a:rPr lang="sv-SE" sz="1400" dirty="0" err="1" smtClean="0"/>
                        <a:t>group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of</a:t>
                      </a:r>
                      <a:r>
                        <a:rPr lang="sv-SE" sz="1400" dirty="0" smtClean="0"/>
                        <a:t> 41 </a:t>
                      </a:r>
                      <a:r>
                        <a:rPr lang="sv-SE" sz="1400" dirty="0" err="1" smtClean="0"/>
                        <a:t>educational</a:t>
                      </a:r>
                      <a:r>
                        <a:rPr lang="sv-SE" sz="1400" dirty="0" smtClean="0"/>
                        <a:t>/</a:t>
                      </a:r>
                      <a:br>
                        <a:rPr lang="sv-SE" sz="1400" dirty="0" smtClean="0"/>
                      </a:br>
                      <a:r>
                        <a:rPr lang="sv-SE" sz="1400" dirty="0" err="1" smtClean="0"/>
                        <a:t>vocational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guidance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counsellors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To </a:t>
                      </a:r>
                      <a:r>
                        <a:rPr lang="sv-SE" sz="1400" dirty="0" err="1" smtClean="0"/>
                        <a:t>explore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guidance</a:t>
                      </a:r>
                      <a:r>
                        <a:rPr lang="sv-SE" sz="1400" dirty="0" smtClean="0"/>
                        <a:t> </a:t>
                      </a:r>
                      <a:r>
                        <a:rPr lang="sv-SE" sz="1400" dirty="0" err="1" smtClean="0"/>
                        <a:t>counsellors</a:t>
                      </a:r>
                      <a:r>
                        <a:rPr lang="sv-SE" sz="1400" baseline="0" dirty="0" err="1" smtClean="0"/>
                        <a:t>´view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of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their</a:t>
                      </a:r>
                      <a:r>
                        <a:rPr lang="sv-SE" sz="1400" baseline="0" dirty="0" smtClean="0"/>
                        <a:t> mission and </a:t>
                      </a:r>
                      <a:r>
                        <a:rPr lang="sv-SE" sz="1400" baseline="0" dirty="0" err="1" smtClean="0"/>
                        <a:t>how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they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view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career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therein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1" dirty="0" smtClean="0"/>
                        <a:t>E-mail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enquiry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with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open-ended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questions</a:t>
                      </a:r>
                      <a:r>
                        <a:rPr lang="sv-SE" sz="1400" b="1" baseline="0" dirty="0" smtClean="0"/>
                        <a:t>, </a:t>
                      </a:r>
                      <a:r>
                        <a:rPr lang="sv-SE" sz="1400" b="1" baseline="0" dirty="0" err="1" smtClean="0"/>
                        <a:t>Qulitative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content</a:t>
                      </a:r>
                      <a:r>
                        <a:rPr lang="sv-SE" sz="1400" b="1" baseline="0" dirty="0" smtClean="0"/>
                        <a:t> </a:t>
                      </a:r>
                      <a:r>
                        <a:rPr lang="sv-SE" sz="1400" b="1" baseline="0" dirty="0" err="1" smtClean="0"/>
                        <a:t>analysis</a:t>
                      </a:r>
                      <a:r>
                        <a:rPr lang="sv-SE" sz="1400" b="1" baseline="0" dirty="0" smtClean="0"/>
                        <a:t>, Social representation </a:t>
                      </a:r>
                      <a:r>
                        <a:rPr lang="sv-SE" sz="1400" b="1" baseline="0" dirty="0" err="1" smtClean="0"/>
                        <a:t>theory</a:t>
                      </a:r>
                      <a:endParaRPr lang="sv-S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/>
                        <a:t>Four</a:t>
                      </a:r>
                      <a:r>
                        <a:rPr lang="sv-SE" sz="1400" dirty="0" smtClean="0"/>
                        <a:t> social representations</a:t>
                      </a:r>
                      <a:r>
                        <a:rPr lang="sv-SE" sz="1400" baseline="0" dirty="0" smtClean="0"/>
                        <a:t> in </a:t>
                      </a:r>
                      <a:r>
                        <a:rPr lang="sv-SE" sz="1400" baseline="0" dirty="0" err="1" smtClean="0"/>
                        <a:t>argumentative</a:t>
                      </a:r>
                      <a:r>
                        <a:rPr lang="sv-SE" sz="1400" baseline="0" dirty="0" smtClean="0"/>
                        <a:t> pairs </a:t>
                      </a:r>
                      <a:r>
                        <a:rPr lang="sv-SE" sz="1400" baseline="0" dirty="0" err="1" smtClean="0"/>
                        <a:t>of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opposites</a:t>
                      </a:r>
                      <a:r>
                        <a:rPr lang="sv-SE" sz="1400" baseline="0" dirty="0" smtClean="0"/>
                        <a:t>. </a:t>
                      </a:r>
                    </a:p>
                    <a:p>
                      <a:r>
                        <a:rPr lang="sv-SE" sz="1400" baseline="0" dirty="0" smtClean="0"/>
                        <a:t>The </a:t>
                      </a:r>
                      <a:r>
                        <a:rPr lang="sv-SE" sz="1400" baseline="0" dirty="0" err="1" smtClean="0"/>
                        <a:t>first</a:t>
                      </a:r>
                      <a:r>
                        <a:rPr lang="sv-SE" sz="1400" baseline="0" dirty="0" smtClean="0"/>
                        <a:t> is </a:t>
                      </a:r>
                      <a:r>
                        <a:rPr lang="sv-SE" sz="1400" baseline="0" dirty="0" err="1" smtClean="0"/>
                        <a:t>concerned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with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their</a:t>
                      </a:r>
                      <a:r>
                        <a:rPr lang="sv-SE" sz="1400" baseline="0" dirty="0" smtClean="0"/>
                        <a:t> mission and </a:t>
                      </a:r>
                      <a:r>
                        <a:rPr lang="sv-SE" sz="1400" baseline="0" dirty="0" err="1" smtClean="0"/>
                        <a:t>professional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identity</a:t>
                      </a:r>
                      <a:r>
                        <a:rPr lang="sv-SE" sz="1400" baseline="0" dirty="0" smtClean="0"/>
                        <a:t>, the second </a:t>
                      </a:r>
                      <a:r>
                        <a:rPr lang="sv-SE" sz="1400" baseline="0" dirty="0" err="1" smtClean="0"/>
                        <a:t>with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how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they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view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career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within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their</a:t>
                      </a:r>
                      <a:r>
                        <a:rPr lang="sv-SE" sz="1400" baseline="0" dirty="0" smtClean="0"/>
                        <a:t> mission. </a:t>
                      </a:r>
                      <a:r>
                        <a:rPr lang="sv-SE" sz="1400" baseline="0" dirty="0" err="1" smtClean="0"/>
                        <a:t>Guidance</a:t>
                      </a:r>
                      <a:r>
                        <a:rPr lang="sv-SE" sz="1400" baseline="0" dirty="0" smtClean="0"/>
                        <a:t> </a:t>
                      </a:r>
                      <a:r>
                        <a:rPr lang="sv-SE" sz="1400" baseline="0" dirty="0" err="1" smtClean="0"/>
                        <a:t>counsellors</a:t>
                      </a:r>
                      <a:r>
                        <a:rPr lang="sv-SE" sz="1400" baseline="0" dirty="0" smtClean="0"/>
                        <a:t> </a:t>
                      </a:r>
                      <a:endParaRPr lang="sv-S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5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00" y="764704"/>
            <a:ext cx="6850800" cy="7956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”Discourses </a:t>
            </a:r>
            <a:r>
              <a:rPr lang="sv-SE" dirty="0" err="1" smtClean="0"/>
              <a:t>we</a:t>
            </a:r>
            <a:r>
              <a:rPr lang="sv-SE" dirty="0" smtClean="0"/>
              <a:t> live by” – </a:t>
            </a:r>
            <a:r>
              <a:rPr lang="sv-SE" dirty="0" err="1" smtClean="0"/>
              <a:t>anchored</a:t>
            </a:r>
            <a:r>
              <a:rPr lang="sv-SE" dirty="0" smtClean="0"/>
              <a:t> in </a:t>
            </a:r>
            <a:r>
              <a:rPr lang="sv-SE" dirty="0" err="1" smtClean="0"/>
              <a:t>conflicting</a:t>
            </a:r>
            <a:r>
              <a:rPr lang="sv-SE" dirty="0" smtClean="0"/>
              <a:t> </a:t>
            </a:r>
            <a:r>
              <a:rPr lang="sv-SE" dirty="0" err="1" smtClean="0"/>
              <a:t>logics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career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1838685"/>
            <a:ext cx="6850062" cy="404581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Ingela Bergmo-Prvulovic, Stockholms University, Department of Education,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 Eld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Kronor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Olivkvi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SU_Powerpointmall_generell</Template>
  <TotalTime>633</TotalTime>
  <Words>1130</Words>
  <Application>Microsoft Office PowerPoint</Application>
  <PresentationFormat>On-screen Show (4:3)</PresentationFormat>
  <Paragraphs>114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</vt:lpstr>
      <vt:lpstr>SU Eld</vt:lpstr>
      <vt:lpstr>SU Kronor</vt:lpstr>
      <vt:lpstr>SU Olivkvist</vt:lpstr>
      <vt:lpstr>How to play the game of exchange in a changing career landscape?   An exploration of peoples̓ career struggles expressed in a Swedish newspaper advice column    Ingela  Bergmo-Prvulovic</vt:lpstr>
      <vt:lpstr>PowerPoint Presentation</vt:lpstr>
      <vt:lpstr>An ongoing study…</vt:lpstr>
      <vt:lpstr>Why focus on”questions and answers column”/Advice column?  </vt:lpstr>
      <vt:lpstr>Background</vt:lpstr>
      <vt:lpstr>PowerPoint Presentation</vt:lpstr>
      <vt:lpstr>Overview of Results:  Study 1 and 2</vt:lpstr>
      <vt:lpstr>Overview of Results:  Study 3 and 4</vt:lpstr>
      <vt:lpstr>”Discourses we live by” – anchored in conflicting logics of career </vt:lpstr>
      <vt:lpstr> When the rules of the game are rearranged while we are still playing…..  How do we know how to play the game?</vt:lpstr>
      <vt:lpstr>Purpose of this ongoing study</vt:lpstr>
      <vt:lpstr>Theoretical framework</vt:lpstr>
      <vt:lpstr>Social representations are by Moscovici (1973) defined as…</vt:lpstr>
      <vt:lpstr>Methodology – Data collection</vt:lpstr>
      <vt:lpstr>Analysis of data</vt:lpstr>
      <vt:lpstr>Preliminary results</vt:lpstr>
      <vt:lpstr>Interpretation of the results</vt:lpstr>
      <vt:lpstr>How do these struggles relate to commonly held discourses on career phenomena?</vt:lpstr>
      <vt:lpstr>PowerPoint Presentation</vt:lpstr>
    </vt:vector>
  </TitlesOfParts>
  <Company>Stockholms universitet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Ingela Bergmo Prvulovic</dc:creator>
  <cp:lastModifiedBy>Ingela Bergmo Prvulovic</cp:lastModifiedBy>
  <cp:revision>54</cp:revision>
  <dcterms:created xsi:type="dcterms:W3CDTF">2017-01-13T09:43:35Z</dcterms:created>
  <dcterms:modified xsi:type="dcterms:W3CDTF">2017-03-02T22:42:51Z</dcterms:modified>
</cp:coreProperties>
</file>