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1" r:id="rId3"/>
    <p:sldId id="304" r:id="rId4"/>
    <p:sldId id="280" r:id="rId5"/>
    <p:sldId id="294" r:id="rId6"/>
    <p:sldId id="261" r:id="rId7"/>
    <p:sldId id="263" r:id="rId8"/>
    <p:sldId id="264" r:id="rId9"/>
    <p:sldId id="297" r:id="rId10"/>
    <p:sldId id="295" r:id="rId11"/>
    <p:sldId id="285" r:id="rId12"/>
    <p:sldId id="308" r:id="rId13"/>
    <p:sldId id="309" r:id="rId14"/>
    <p:sldId id="299" r:id="rId15"/>
    <p:sldId id="300" r:id="rId16"/>
    <p:sldId id="301" r:id="rId17"/>
    <p:sldId id="303" r:id="rId18"/>
    <p:sldId id="272" r:id="rId19"/>
    <p:sldId id="273" r:id="rId20"/>
    <p:sldId id="313" r:id="rId21"/>
    <p:sldId id="306" r:id="rId22"/>
    <p:sldId id="310" r:id="rId23"/>
    <p:sldId id="311" r:id="rId24"/>
    <p:sldId id="286" r:id="rId25"/>
    <p:sldId id="293" r:id="rId26"/>
    <p:sldId id="279" r:id="rId2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3A46F6FD-2229-4430-AB75-17FBDF06438A}">
          <p14:sldIdLst>
            <p14:sldId id="257"/>
            <p14:sldId id="281"/>
            <p14:sldId id="304"/>
            <p14:sldId id="280"/>
            <p14:sldId id="294"/>
            <p14:sldId id="261"/>
            <p14:sldId id="263"/>
            <p14:sldId id="264"/>
            <p14:sldId id="297"/>
            <p14:sldId id="295"/>
            <p14:sldId id="285"/>
            <p14:sldId id="308"/>
            <p14:sldId id="309"/>
            <p14:sldId id="299"/>
            <p14:sldId id="300"/>
            <p14:sldId id="301"/>
            <p14:sldId id="303"/>
            <p14:sldId id="272"/>
          </p14:sldIdLst>
        </p14:section>
        <p14:section name="Ikke-navngivet sektion" id="{3C90DF93-0762-4FAE-B544-038B268FBB2C}">
          <p14:sldIdLst>
            <p14:sldId id="273"/>
            <p14:sldId id="313"/>
            <p14:sldId id="306"/>
            <p14:sldId id="310"/>
            <p14:sldId id="311"/>
            <p14:sldId id="286"/>
            <p14:sldId id="293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89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16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C0A9-C817-4AF5-BFCA-0E2BB5B2A8B5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5473-8B73-4D61-8800-0E780EC3E86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9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C0A9-C817-4AF5-BFCA-0E2BB5B2A8B5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5473-8B73-4D61-8800-0E780EC3E86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9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C0A9-C817-4AF5-BFCA-0E2BB5B2A8B5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5473-8B73-4D61-8800-0E780EC3E86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942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C0A9-C817-4AF5-BFCA-0E2BB5B2A8B5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5473-8B73-4D61-8800-0E780EC3E86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385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C0A9-C817-4AF5-BFCA-0E2BB5B2A8B5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5473-8B73-4D61-8800-0E780EC3E86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573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C0A9-C817-4AF5-BFCA-0E2BB5B2A8B5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5473-8B73-4D61-8800-0E780EC3E86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91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C0A9-C817-4AF5-BFCA-0E2BB5B2A8B5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5473-8B73-4D61-8800-0E780EC3E86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92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C0A9-C817-4AF5-BFCA-0E2BB5B2A8B5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5473-8B73-4D61-8800-0E780EC3E86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028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C0A9-C817-4AF5-BFCA-0E2BB5B2A8B5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5473-8B73-4D61-8800-0E780EC3E86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53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C0A9-C817-4AF5-BFCA-0E2BB5B2A8B5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5473-8B73-4D61-8800-0E780EC3E86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881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C0A9-C817-4AF5-BFCA-0E2BB5B2A8B5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5473-8B73-4D61-8800-0E780EC3E86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711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0C0A9-C817-4AF5-BFCA-0E2BB5B2A8B5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15473-8B73-4D61-8800-0E780EC3E86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78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vistisen@clin.au.d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vistisen@clin.au.d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emf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68A8815-5A69-C7E0-90EB-C579FD948469}"/>
              </a:ext>
            </a:extLst>
          </p:cNvPr>
          <p:cNvSpPr txBox="1"/>
          <p:nvPr/>
        </p:nvSpPr>
        <p:spPr>
          <a:xfrm>
            <a:off x="853695" y="1845474"/>
            <a:ext cx="10440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Hypotension Prediction Index</a:t>
            </a:r>
          </a:p>
          <a:p>
            <a:pPr algn="ctr"/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- The Emperors New ML Clothes</a:t>
            </a:r>
          </a:p>
        </p:txBody>
      </p:sp>
      <p:sp>
        <p:nvSpPr>
          <p:cNvPr id="4" name="ZoneTexte 5">
            <a:extLst>
              <a:ext uri="{FF2B5EF4-FFF2-40B4-BE49-F238E27FC236}">
                <a16:creationId xmlns:a16="http://schemas.microsoft.com/office/drawing/2014/main" id="{A68A8815-5A69-C7E0-90EB-C579FD948469}"/>
              </a:ext>
            </a:extLst>
          </p:cNvPr>
          <p:cNvSpPr txBox="1"/>
          <p:nvPr/>
        </p:nvSpPr>
        <p:spPr>
          <a:xfrm>
            <a:off x="902463" y="5222658"/>
            <a:ext cx="10440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U Passata" panose="020B0503030502030804" pitchFamily="34" charset="0"/>
              </a:rPr>
              <a:t>Simon Tilma Vistisen,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U Passata" panose="020B0503030502030804" pitchFamily="34" charset="0"/>
                <a:hlinkClick r:id="rId2"/>
              </a:rPr>
              <a:t>vistisen@clin.au.dk</a:t>
            </a:r>
            <a:endParaRPr lang="en-US" sz="3200" dirty="0" smtClean="0">
              <a:solidFill>
                <a:schemeClr val="accent1">
                  <a:lumMod val="75000"/>
                </a:schemeClr>
              </a:solidFill>
              <a:latin typeface="AU Passata" panose="020B0503030502030804" pitchFamily="34" charset="0"/>
            </a:endParaRPr>
          </a:p>
          <a:p>
            <a:pPr algn="ctr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U Passata" panose="020B0503030502030804" pitchFamily="34" charset="0"/>
              </a:rPr>
              <a:t>Aarhus University, Denmark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AU Passata" panose="020B050303050203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3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At the bedside:</a:t>
            </a:r>
            <a:br>
              <a:rPr lang="en-GB" dirty="0" smtClean="0"/>
            </a:br>
            <a:r>
              <a:rPr lang="en-GB" dirty="0" smtClean="0"/>
              <a:t>Mirror effect – same prediction?</a:t>
            </a:r>
            <a:endParaRPr lang="en-GB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220" y="2971119"/>
            <a:ext cx="3959225" cy="29728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549" y="2112202"/>
            <a:ext cx="6860411" cy="351003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20" y="1825625"/>
            <a:ext cx="4422140" cy="114549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488" y="1651034"/>
            <a:ext cx="3544501" cy="3234729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805" y="2739390"/>
            <a:ext cx="6377596" cy="3304356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125" y="5999250"/>
            <a:ext cx="257175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</a:t>
            </a:r>
            <a:r>
              <a:rPr lang="en-US" dirty="0" smtClean="0"/>
              <a:t>status – “resemblance”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/>
          <a:srcRect t="13999" b="55522"/>
          <a:stretch/>
        </p:blipFill>
        <p:spPr>
          <a:xfrm>
            <a:off x="374109" y="2814374"/>
            <a:ext cx="5018423" cy="1778696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69" y="4604182"/>
            <a:ext cx="2057400" cy="24765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129" y="1571733"/>
            <a:ext cx="5959202" cy="1239303"/>
          </a:xfrm>
          <a:prstGeom prst="rect">
            <a:avLst/>
          </a:prstGeom>
        </p:spPr>
      </p:pic>
      <p:pic>
        <p:nvPicPr>
          <p:cNvPr id="8" name="Pladsholder til indhol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077" y="2990803"/>
            <a:ext cx="5961268" cy="375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Correlation between HPI and MAP</a:t>
            </a:r>
            <a:br>
              <a:rPr lang="en-GB" dirty="0" smtClean="0"/>
            </a:br>
            <a:r>
              <a:rPr lang="en-GB" dirty="0" smtClean="0"/>
              <a:t>Two studies from </a:t>
            </a:r>
            <a:r>
              <a:rPr lang="en-GB" dirty="0" err="1" smtClean="0"/>
              <a:t>april</a:t>
            </a:r>
            <a:r>
              <a:rPr lang="en-GB" dirty="0" smtClean="0"/>
              <a:t> 2024 (</a:t>
            </a:r>
            <a:r>
              <a:rPr lang="en-GB" i="1" dirty="0" smtClean="0"/>
              <a:t>Anesthesiology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Davies et al.</a:t>
            </a:r>
          </a:p>
          <a:p>
            <a:pPr lvl="1"/>
            <a:r>
              <a:rPr lang="en-GB" dirty="0" smtClean="0"/>
              <a:t>R</a:t>
            </a:r>
            <a:r>
              <a:rPr lang="en-GB" baseline="30000" dirty="0" smtClean="0"/>
              <a:t>2</a:t>
            </a:r>
            <a:r>
              <a:rPr lang="en-GB" dirty="0" smtClean="0"/>
              <a:t> = 0.77</a:t>
            </a:r>
          </a:p>
          <a:p>
            <a:pPr lvl="1"/>
            <a:endParaRPr lang="en-GB" dirty="0"/>
          </a:p>
        </p:txBody>
      </p:sp>
      <p:sp>
        <p:nvSpPr>
          <p:cNvPr id="5" name="Pladsholder til indhol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Mulder et al.</a:t>
            </a:r>
          </a:p>
          <a:p>
            <a:pPr lvl="1"/>
            <a:r>
              <a:rPr lang="en-GB" dirty="0" smtClean="0"/>
              <a:t>R</a:t>
            </a:r>
            <a:r>
              <a:rPr lang="en-GB" baseline="30000" dirty="0" smtClean="0"/>
              <a:t>2</a:t>
            </a:r>
            <a:r>
              <a:rPr lang="en-GB" dirty="0" smtClean="0"/>
              <a:t> = 0.77</a:t>
            </a:r>
          </a:p>
          <a:p>
            <a:pPr lvl="1"/>
            <a:r>
              <a:rPr lang="en-GB" dirty="0" smtClean="0"/>
              <a:t>Spearman rho = -0.97</a:t>
            </a:r>
          </a:p>
          <a:p>
            <a:pPr lvl="2"/>
            <a:r>
              <a:rPr lang="en-GB" dirty="0" smtClean="0"/>
              <a:t>(intra-subject rho = -0.99)</a:t>
            </a:r>
            <a:endParaRPr lang="en-GB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76" y="2838120"/>
            <a:ext cx="4614862" cy="366574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45" y="3443511"/>
            <a:ext cx="3414489" cy="341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3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HPI data visualisation20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976" y="68580"/>
            <a:ext cx="11915648" cy="670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1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status </a:t>
            </a:r>
            <a:r>
              <a:rPr lang="en-US" dirty="0" smtClean="0"/>
              <a:t>– classification</a:t>
            </a:r>
            <a:br>
              <a:rPr lang="en-US" dirty="0" smtClean="0"/>
            </a:br>
            <a:r>
              <a:rPr lang="en-US" dirty="0" smtClean="0"/>
              <a:t>One previous study’s ROC curves…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4935415" cy="4351338"/>
          </a:xfrm>
        </p:spPr>
        <p:txBody>
          <a:bodyPr/>
          <a:lstStyle/>
          <a:p>
            <a:r>
              <a:rPr lang="en-US" dirty="0" smtClean="0"/>
              <a:t>MAP faced another classification task</a:t>
            </a:r>
          </a:p>
          <a:p>
            <a:pPr lvl="1"/>
            <a:r>
              <a:rPr lang="en-US" dirty="0" smtClean="0"/>
              <a:t>The same selection bias was not present</a:t>
            </a:r>
          </a:p>
          <a:p>
            <a:r>
              <a:rPr lang="en-US" dirty="0" smtClean="0"/>
              <a:t>This means that the figure is useless for any comparisons</a:t>
            </a:r>
            <a:endParaRPr lang="en-US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032" y="1825625"/>
            <a:ext cx="4560307" cy="446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2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7528"/>
            <a:ext cx="10515600" cy="1325563"/>
          </a:xfrm>
        </p:spPr>
        <p:txBody>
          <a:bodyPr/>
          <a:lstStyle/>
          <a:p>
            <a:r>
              <a:rPr lang="en-US" dirty="0" smtClean="0"/>
              <a:t>The scientific problem:</a:t>
            </a:r>
            <a:br>
              <a:rPr lang="en-US" dirty="0" smtClean="0"/>
            </a:br>
            <a:r>
              <a:rPr lang="en-US" dirty="0" smtClean="0"/>
              <a:t>Comparing A and C – apples and pears</a:t>
            </a:r>
            <a:endParaRPr lang="en-US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881510"/>
            <a:ext cx="6275522" cy="4642294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6" y="2885334"/>
            <a:ext cx="3439103" cy="3370626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4343400" y="2065284"/>
            <a:ext cx="2010102" cy="4532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ktangel 6"/>
          <p:cNvSpPr/>
          <p:nvPr/>
        </p:nvSpPr>
        <p:spPr>
          <a:xfrm>
            <a:off x="8421414" y="2065283"/>
            <a:ext cx="2010102" cy="4532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Lige pilforbindelse 8"/>
          <p:cNvCxnSpPr/>
          <p:nvPr/>
        </p:nvCxnSpPr>
        <p:spPr>
          <a:xfrm>
            <a:off x="1126503" y="3916837"/>
            <a:ext cx="4068235" cy="1451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pilforbindelse 10"/>
          <p:cNvCxnSpPr/>
          <p:nvPr/>
        </p:nvCxnSpPr>
        <p:spPr>
          <a:xfrm>
            <a:off x="630621" y="3649717"/>
            <a:ext cx="8276896" cy="1615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21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Erratum published</a:t>
            </a:r>
            <a:endParaRPr lang="en-GB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/>
          <a:srcRect b="63967"/>
          <a:stretch/>
        </p:blipFill>
        <p:spPr>
          <a:xfrm>
            <a:off x="1585042" y="1661661"/>
            <a:ext cx="7568102" cy="1370368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176" y="3224359"/>
            <a:ext cx="6500323" cy="315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1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status - classification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232" y="2809412"/>
            <a:ext cx="5931726" cy="129471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165" y="4211385"/>
            <a:ext cx="3795432" cy="1741739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4022165" y="2372613"/>
            <a:ext cx="3339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Minerva </a:t>
            </a:r>
            <a:r>
              <a:rPr lang="en-GB" dirty="0" err="1"/>
              <a:t>Anestesiol</a:t>
            </a:r>
            <a:r>
              <a:rPr lang="en-GB" dirty="0"/>
              <a:t> 2023:387-395</a:t>
            </a:r>
          </a:p>
        </p:txBody>
      </p:sp>
    </p:spTree>
    <p:extLst>
      <p:ext uri="{BB962C8B-B14F-4D97-AF65-F5344CB8AC3E}">
        <p14:creationId xmlns:p14="http://schemas.microsoft.com/office/powerpoint/2010/main" val="321279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9144" y="298069"/>
            <a:ext cx="10515600" cy="1325563"/>
          </a:xfrm>
        </p:spPr>
        <p:txBody>
          <a:bodyPr/>
          <a:lstStyle/>
          <a:p>
            <a:r>
              <a:rPr lang="en-US" dirty="0" smtClean="0"/>
              <a:t>HPI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87" y="-128136"/>
            <a:ext cx="9355382" cy="694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4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683" y="140677"/>
            <a:ext cx="9456686" cy="6522251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-9144" y="298069"/>
            <a:ext cx="10515600" cy="1325563"/>
          </a:xfrm>
        </p:spPr>
        <p:txBody>
          <a:bodyPr/>
          <a:lstStyle/>
          <a:p>
            <a:r>
              <a:rPr lang="en-US" dirty="0" smtClean="0"/>
              <a:t>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8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this Index?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4108704" cy="4351338"/>
          </a:xfrm>
        </p:spPr>
        <p:txBody>
          <a:bodyPr/>
          <a:lstStyle/>
          <a:p>
            <a:r>
              <a:rPr lang="en-GB" dirty="0" smtClean="0"/>
              <a:t>Observational studies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904" y="3940112"/>
            <a:ext cx="7251382" cy="2596885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911" y="3619691"/>
            <a:ext cx="3429000" cy="35242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911" y="2614328"/>
            <a:ext cx="4427601" cy="103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3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Two very recent studies published…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One by an independent group (Mulder et al.)</a:t>
            </a:r>
          </a:p>
          <a:p>
            <a:r>
              <a:rPr lang="en-GB" dirty="0" smtClean="0"/>
              <a:t>Another by the company and its researchers (Davies et al.)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97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Recent study </a:t>
            </a:r>
            <a:r>
              <a:rPr lang="en-GB" dirty="0" err="1" smtClean="0"/>
              <a:t>april</a:t>
            </a:r>
            <a:r>
              <a:rPr lang="en-GB" dirty="0" smtClean="0"/>
              <a:t> 2024 (Mulder et al.)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15" y="1543050"/>
            <a:ext cx="100584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Recent study </a:t>
            </a:r>
            <a:r>
              <a:rPr lang="en-GB" dirty="0" err="1" smtClean="0"/>
              <a:t>april</a:t>
            </a:r>
            <a:r>
              <a:rPr lang="en-GB" dirty="0" smtClean="0"/>
              <a:t> 2024 (Davies et al.)</a:t>
            </a:r>
            <a:endParaRPr lang="en-GB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" b="4822"/>
          <a:stretch/>
        </p:blipFill>
        <p:spPr>
          <a:xfrm>
            <a:off x="4305300" y="1371600"/>
            <a:ext cx="8324849" cy="5410200"/>
          </a:xfr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13" y="2618879"/>
            <a:ext cx="3544501" cy="323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Still, it is </a:t>
            </a:r>
            <a:r>
              <a:rPr lang="en-GB" dirty="0" err="1" smtClean="0"/>
              <a:t>applas</a:t>
            </a:r>
            <a:r>
              <a:rPr lang="en-GB" dirty="0" smtClean="0"/>
              <a:t>-apples comparison:</a:t>
            </a:r>
            <a:endParaRPr lang="en-GB" dirty="0"/>
          </a:p>
        </p:txBody>
      </p:sp>
      <p:graphicFrame>
        <p:nvGraphicFramePr>
          <p:cNvPr id="4" name="Pladsholder til ind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9741210"/>
              </p:ext>
            </p:extLst>
          </p:nvPr>
        </p:nvGraphicFramePr>
        <p:xfrm>
          <a:off x="838200" y="1825625"/>
          <a:ext cx="10515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61017846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13862499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2768474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AUCs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HPI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MAP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178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5 min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0.923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0.932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535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10 min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0.923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0.929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271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15 min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0.926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0.932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813584"/>
                  </a:ext>
                </a:extLst>
              </a:tr>
            </a:tbl>
          </a:graphicData>
        </a:graphic>
      </p:graphicFrame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61" y="3796474"/>
            <a:ext cx="874395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4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positive predictive value?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When the alarm goes off – how often is it </a:t>
            </a:r>
            <a:r>
              <a:rPr lang="en-GB" b="1" dirty="0" smtClean="0"/>
              <a:t>trustworthy</a:t>
            </a:r>
            <a:r>
              <a:rPr lang="en-GB" dirty="0" smtClean="0"/>
              <a:t>?</a:t>
            </a:r>
          </a:p>
          <a:p>
            <a:pPr lvl="1"/>
            <a:r>
              <a:rPr lang="en-GB" dirty="0" smtClean="0"/>
              <a:t>Mulder: PPV is around 25-35%</a:t>
            </a:r>
            <a:endParaRPr lang="en-GB" dirty="0"/>
          </a:p>
          <a:p>
            <a:r>
              <a:rPr lang="en-GB" dirty="0" smtClean="0"/>
              <a:t>Evaluating all data points:</a:t>
            </a:r>
          </a:p>
          <a:p>
            <a:pPr lvl="1"/>
            <a:r>
              <a:rPr lang="en-GB" dirty="0" smtClean="0"/>
              <a:t>Both studies: PPV is approx. 30%</a:t>
            </a:r>
          </a:p>
          <a:p>
            <a:pPr lvl="1"/>
            <a:endParaRPr lang="en-GB" dirty="0"/>
          </a:p>
          <a:p>
            <a:r>
              <a:rPr lang="en-GB" dirty="0" smtClean="0"/>
              <a:t>BY FAR, most alarms are false alarms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21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So…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HPI and MAP are extremely correlated</a:t>
            </a:r>
          </a:p>
          <a:p>
            <a:r>
              <a:rPr lang="en-GB" dirty="0" smtClean="0"/>
              <a:t>HPI’s positive predictive value is low</a:t>
            </a:r>
          </a:p>
          <a:p>
            <a:r>
              <a:rPr lang="en-GB" dirty="0" smtClean="0"/>
              <a:t>Performance of HPI almost identical to MAP prediction</a:t>
            </a:r>
          </a:p>
          <a:p>
            <a:r>
              <a:rPr lang="en-GB" dirty="0" smtClean="0"/>
              <a:t>Patients are </a:t>
            </a:r>
            <a:r>
              <a:rPr lang="en-GB" dirty="0" err="1" smtClean="0"/>
              <a:t>overtreated</a:t>
            </a:r>
            <a:r>
              <a:rPr lang="en-GB" dirty="0"/>
              <a:t> </a:t>
            </a:r>
            <a:r>
              <a:rPr lang="en-GB" dirty="0" smtClean="0"/>
              <a:t>(data not shown/presented)</a:t>
            </a:r>
          </a:p>
        </p:txBody>
      </p:sp>
    </p:spTree>
    <p:extLst>
      <p:ext uri="{BB962C8B-B14F-4D97-AF65-F5344CB8AC3E}">
        <p14:creationId xmlns:p14="http://schemas.microsoft.com/office/powerpoint/2010/main" val="192792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834769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 smtClean="0"/>
              <a:t>HPI is worthless: </a:t>
            </a:r>
            <a:r>
              <a:rPr lang="en-GB" b="1" dirty="0" smtClean="0"/>
              <a:t>NO EVIDENCE</a:t>
            </a:r>
            <a:r>
              <a:rPr lang="en-GB" dirty="0" smtClean="0"/>
              <a:t> that it predicts better than MAP</a:t>
            </a:r>
          </a:p>
          <a:p>
            <a:r>
              <a:rPr lang="en-GB" dirty="0" smtClean="0"/>
              <a:t>RCTs may simply investigate the difference between these MAP-alarm treatment thresholds:</a:t>
            </a:r>
          </a:p>
          <a:p>
            <a:pPr lvl="1"/>
            <a:r>
              <a:rPr lang="en-GB" dirty="0" smtClean="0"/>
              <a:t>65 mmHg</a:t>
            </a:r>
          </a:p>
          <a:p>
            <a:pPr lvl="1"/>
            <a:r>
              <a:rPr lang="en-GB" dirty="0" smtClean="0"/>
              <a:t>~ 70-73 mmHg</a:t>
            </a:r>
          </a:p>
        </p:txBody>
      </p:sp>
      <p:sp>
        <p:nvSpPr>
          <p:cNvPr id="4" name="ZoneTexte 5">
            <a:extLst>
              <a:ext uri="{FF2B5EF4-FFF2-40B4-BE49-F238E27FC236}">
                <a16:creationId xmlns:a16="http://schemas.microsoft.com/office/drawing/2014/main" id="{A68A8815-5A69-C7E0-90EB-C579FD948469}"/>
              </a:ext>
            </a:extLst>
          </p:cNvPr>
          <p:cNvSpPr txBox="1"/>
          <p:nvPr/>
        </p:nvSpPr>
        <p:spPr>
          <a:xfrm>
            <a:off x="7060199" y="5429922"/>
            <a:ext cx="4098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U Passata" panose="020B0503030502030804" pitchFamily="34" charset="0"/>
                <a:hlinkClick r:id="rId2"/>
              </a:rPr>
              <a:t>vistisen@clin.au.dk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AU Passata" panose="020B050303050203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13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HPI – a commercial prediction algorithm</a:t>
            </a: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5351" y="1825625"/>
            <a:ext cx="89412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6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90219"/>
            <a:ext cx="10515600" cy="1325563"/>
          </a:xfrm>
        </p:spPr>
        <p:txBody>
          <a:bodyPr/>
          <a:lstStyle/>
          <a:p>
            <a:r>
              <a:rPr lang="en-GB" dirty="0" smtClean="0"/>
              <a:t>HPI – a commercial prediction algorithm</a:t>
            </a:r>
            <a:endParaRPr lang="en-GB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72" y="1343598"/>
            <a:ext cx="8581118" cy="5523024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233" y="1483699"/>
            <a:ext cx="2840355" cy="206989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703457" y="2666438"/>
            <a:ext cx="4372429" cy="2311959"/>
          </a:xfrm>
        </p:spPr>
        <p:txBody>
          <a:bodyPr>
            <a:normAutofit/>
          </a:bodyPr>
          <a:lstStyle/>
          <a:p>
            <a:r>
              <a:rPr lang="en-GB" sz="2000" dirty="0" smtClean="0"/>
              <a:t>Final model:</a:t>
            </a:r>
            <a:br>
              <a:rPr lang="en-GB" sz="2000" dirty="0" smtClean="0"/>
            </a:br>
            <a:r>
              <a:rPr lang="en-GB" sz="2000" dirty="0" smtClean="0"/>
              <a:t>Logistic regression of 23 features derived from the arterial waveform</a:t>
            </a:r>
          </a:p>
          <a:p>
            <a:r>
              <a:rPr lang="en-GB" sz="2000" dirty="0" smtClean="0"/>
              <a:t>Predicting MAP &lt; 65 mmHg in 5-10-15 minutes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86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 in index publication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264" y="6208405"/>
            <a:ext cx="2840355" cy="206989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670" y="1588780"/>
            <a:ext cx="582930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6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“concern”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967094" y="1374781"/>
            <a:ext cx="6289431" cy="631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What would underlying data look like?</a:t>
            </a:r>
            <a:endParaRPr lang="en-US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426" y="2592673"/>
            <a:ext cx="1924049" cy="1924049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648" y="2406650"/>
            <a:ext cx="3099152" cy="2754802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445" y="5915275"/>
            <a:ext cx="2840355" cy="206989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50" y="1499997"/>
            <a:ext cx="5495557" cy="43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9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Selection bias – one feature is…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86848" y="1825625"/>
            <a:ext cx="10515600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8" name="Pladsholder til indhold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78" b="370"/>
          <a:stretch/>
        </p:blipFill>
        <p:spPr>
          <a:xfrm>
            <a:off x="1134006" y="1485105"/>
            <a:ext cx="7141261" cy="5259062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1032199" y="4625485"/>
            <a:ext cx="7183677" cy="2178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06" y="1388007"/>
            <a:ext cx="2571750" cy="276225"/>
          </a:xfrm>
          <a:prstGeom prst="rect">
            <a:avLst/>
          </a:prstGeom>
        </p:spPr>
      </p:pic>
      <p:sp>
        <p:nvSpPr>
          <p:cNvPr id="15" name="Rektangel 14"/>
          <p:cNvSpPr/>
          <p:nvPr/>
        </p:nvSpPr>
        <p:spPr>
          <a:xfrm>
            <a:off x="3361609" y="1633922"/>
            <a:ext cx="5015465" cy="2991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8382" y="6546300"/>
            <a:ext cx="1571568" cy="114527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6649" y="3990262"/>
            <a:ext cx="3225351" cy="2556038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5732590" y="1627758"/>
            <a:ext cx="2796884" cy="3150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7214" y="708464"/>
            <a:ext cx="3213094" cy="293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 animBg="1"/>
      <p:bldP spid="15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get from this </a:t>
            </a:r>
            <a:r>
              <a:rPr lang="en-US" b="1" dirty="0" smtClean="0"/>
              <a:t>SAME flawed</a:t>
            </a:r>
            <a:r>
              <a:rPr lang="en-US" dirty="0" smtClean="0"/>
              <a:t> data selection?</a:t>
            </a:r>
            <a:endParaRPr lang="en-US" i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Extreme</a:t>
            </a:r>
            <a:r>
              <a:rPr lang="en-US" dirty="0" smtClean="0"/>
              <a:t> specificities</a:t>
            </a:r>
            <a:endParaRPr lang="en-US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103" y="2029943"/>
            <a:ext cx="2289110" cy="225468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564" y="2063735"/>
            <a:ext cx="2438781" cy="1937559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588" y="4339830"/>
            <a:ext cx="2579779" cy="2046307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249" y="4529584"/>
            <a:ext cx="2498835" cy="2008557"/>
          </a:xfrm>
          <a:prstGeom prst="rect">
            <a:avLst/>
          </a:prstGeom>
        </p:spPr>
      </p:pic>
      <p:pic>
        <p:nvPicPr>
          <p:cNvPr id="13" name="Afbeelding 1"/>
          <p:cNvPicPr/>
          <p:nvPr/>
        </p:nvPicPr>
        <p:blipFill>
          <a:blip r:embed="rId6"/>
          <a:stretch>
            <a:fillRect/>
          </a:stretch>
        </p:blipFill>
        <p:spPr>
          <a:xfrm>
            <a:off x="1423862" y="4591655"/>
            <a:ext cx="2319451" cy="1754035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565" y="4312816"/>
            <a:ext cx="2840355" cy="206989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4481386" y="1861216"/>
            <a:ext cx="3159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Anesth</a:t>
            </a:r>
            <a:r>
              <a:rPr lang="en-GB" sz="1400" dirty="0" smtClean="0"/>
              <a:t> </a:t>
            </a:r>
            <a:r>
              <a:rPr lang="en-GB" sz="1400" dirty="0" err="1" smtClean="0"/>
              <a:t>Analg</a:t>
            </a:r>
            <a:r>
              <a:rPr lang="en-GB" sz="1400" dirty="0" smtClean="0"/>
              <a:t> 2020;130:352–9</a:t>
            </a:r>
            <a:endParaRPr lang="en-GB" sz="1400" dirty="0"/>
          </a:p>
        </p:txBody>
      </p:sp>
      <p:sp>
        <p:nvSpPr>
          <p:cNvPr id="6" name="Rektangel 5"/>
          <p:cNvSpPr/>
          <p:nvPr/>
        </p:nvSpPr>
        <p:spPr>
          <a:xfrm>
            <a:off x="7836243" y="1755958"/>
            <a:ext cx="22906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/>
              <a:t>Anesth</a:t>
            </a:r>
            <a:r>
              <a:rPr lang="en-GB" sz="1400" dirty="0"/>
              <a:t> </a:t>
            </a:r>
            <a:r>
              <a:rPr lang="en-GB" sz="1400" dirty="0" err="1"/>
              <a:t>Analg</a:t>
            </a:r>
            <a:r>
              <a:rPr lang="en-GB" sz="1400" dirty="0"/>
              <a:t> 2022:633-643. 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5912" y="6352317"/>
            <a:ext cx="2286000" cy="209550"/>
          </a:xfrm>
          <a:prstGeom prst="rect">
            <a:avLst/>
          </a:prstGeom>
        </p:spPr>
      </p:pic>
      <p:sp>
        <p:nvSpPr>
          <p:cNvPr id="15" name="Rektangel 14"/>
          <p:cNvSpPr/>
          <p:nvPr/>
        </p:nvSpPr>
        <p:spPr>
          <a:xfrm>
            <a:off x="8487669" y="6293834"/>
            <a:ext cx="29049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J </a:t>
            </a:r>
            <a:r>
              <a:rPr lang="en-GB" sz="1400" dirty="0" err="1" smtClean="0"/>
              <a:t>Clin</a:t>
            </a:r>
            <a:r>
              <a:rPr lang="en-GB" sz="1400" dirty="0" smtClean="0"/>
              <a:t> </a:t>
            </a:r>
            <a:r>
              <a:rPr lang="en-GB" sz="1400" dirty="0" err="1" smtClean="0"/>
              <a:t>Monit</a:t>
            </a:r>
            <a:r>
              <a:rPr lang="en-GB" sz="1400" dirty="0" smtClean="0"/>
              <a:t> </a:t>
            </a:r>
            <a:r>
              <a:rPr lang="en-GB" sz="1400" dirty="0" err="1" smtClean="0"/>
              <a:t>Comput</a:t>
            </a:r>
            <a:r>
              <a:rPr lang="en-GB" sz="1400" dirty="0" smtClean="0"/>
              <a:t> 2022:1325-1332</a:t>
            </a:r>
            <a:endParaRPr lang="en-GB" sz="1400" dirty="0"/>
          </a:p>
        </p:txBody>
      </p:sp>
      <p:sp>
        <p:nvSpPr>
          <p:cNvPr id="16" name="Rektangel 15"/>
          <p:cNvSpPr/>
          <p:nvPr/>
        </p:nvSpPr>
        <p:spPr>
          <a:xfrm>
            <a:off x="5168249" y="6425827"/>
            <a:ext cx="2539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J </a:t>
            </a:r>
            <a:r>
              <a:rPr lang="en-GB" sz="1400" dirty="0" err="1"/>
              <a:t>Clin</a:t>
            </a:r>
            <a:r>
              <a:rPr lang="en-GB" sz="1400" dirty="0"/>
              <a:t> </a:t>
            </a:r>
            <a:r>
              <a:rPr lang="en-GB" sz="1400" dirty="0" err="1"/>
              <a:t>Monit</a:t>
            </a:r>
            <a:r>
              <a:rPr lang="en-GB" sz="1400" dirty="0"/>
              <a:t> </a:t>
            </a:r>
            <a:r>
              <a:rPr lang="en-GB" sz="1400" dirty="0" err="1"/>
              <a:t>Comput</a:t>
            </a:r>
            <a:r>
              <a:rPr lang="en-GB" sz="1400" dirty="0"/>
              <a:t> 2021:71-78</a:t>
            </a:r>
          </a:p>
        </p:txBody>
      </p:sp>
      <p:pic>
        <p:nvPicPr>
          <p:cNvPr id="17" name="Billed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623" y="2208777"/>
            <a:ext cx="2507519" cy="19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8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Two crucial questions emerge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How much did HPI learn from MAP? Are they just “the same”?</a:t>
            </a:r>
          </a:p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What is the predictive performance outside the selection bias fantasy world - HPI </a:t>
            </a:r>
            <a:r>
              <a:rPr lang="en-GB" b="1" dirty="0" smtClean="0"/>
              <a:t>and</a:t>
            </a:r>
            <a:r>
              <a:rPr lang="en-GB" dirty="0" smtClean="0"/>
              <a:t> MAP?</a:t>
            </a:r>
          </a:p>
          <a:p>
            <a:pPr marL="457200" lvl="1" indent="0">
              <a:buNone/>
            </a:pPr>
            <a:r>
              <a:rPr lang="en-GB" dirty="0" smtClean="0"/>
              <a:t>In particular: The </a:t>
            </a:r>
            <a:r>
              <a:rPr lang="en-GB" u="sng" dirty="0" smtClean="0"/>
              <a:t>positive predictive value</a:t>
            </a:r>
            <a:endParaRPr lang="en-GB" u="sng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755" y="4200042"/>
            <a:ext cx="7814165" cy="2550508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3611636" y="4509488"/>
            <a:ext cx="823445" cy="19660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ktangel 5"/>
          <p:cNvSpPr/>
          <p:nvPr/>
        </p:nvSpPr>
        <p:spPr>
          <a:xfrm>
            <a:off x="5440772" y="4509489"/>
            <a:ext cx="893448" cy="19098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2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U 2017">
      <a:majorFont>
        <a:latin typeface="AU Passata Light"/>
        <a:ea typeface=""/>
        <a:cs typeface=""/>
      </a:majorFont>
      <a:minorFont>
        <a:latin typeface="AU Passat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8705</TotalTime>
  <Words>441</Words>
  <Application>Microsoft Office PowerPoint</Application>
  <PresentationFormat>Widescreen</PresentationFormat>
  <Paragraphs>81</Paragraphs>
  <Slides>26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30" baseType="lpstr">
      <vt:lpstr>Arial</vt:lpstr>
      <vt:lpstr>AU Passata</vt:lpstr>
      <vt:lpstr>AU Passata Light</vt:lpstr>
      <vt:lpstr>Office-tema</vt:lpstr>
      <vt:lpstr>PowerPoint-præsentation</vt:lpstr>
      <vt:lpstr>Why this Index?</vt:lpstr>
      <vt:lpstr>HPI – a commercial prediction algorithm</vt:lpstr>
      <vt:lpstr>HPI – a commercial prediction algorithm</vt:lpstr>
      <vt:lpstr>Results in index publication</vt:lpstr>
      <vt:lpstr>The “concern”</vt:lpstr>
      <vt:lpstr>Selection bias – one feature is…</vt:lpstr>
      <vt:lpstr>What do we get from this SAME flawed data selection?</vt:lpstr>
      <vt:lpstr>Two crucial questions emerge</vt:lpstr>
      <vt:lpstr>At the bedside: Mirror effect – same prediction?</vt:lpstr>
      <vt:lpstr>Scientific status – “resemblance”</vt:lpstr>
      <vt:lpstr>Correlation between HPI and MAP Two studies from april 2024 (Anesthesiology)</vt:lpstr>
      <vt:lpstr>PowerPoint-præsentation</vt:lpstr>
      <vt:lpstr>Scientific status – classification One previous study’s ROC curves…</vt:lpstr>
      <vt:lpstr>The scientific problem: Comparing A and C – apples and pears</vt:lpstr>
      <vt:lpstr>Erratum published</vt:lpstr>
      <vt:lpstr>Scientific status - classification</vt:lpstr>
      <vt:lpstr>HPI</vt:lpstr>
      <vt:lpstr>MAP</vt:lpstr>
      <vt:lpstr>Two very recent studies published…</vt:lpstr>
      <vt:lpstr>Recent study april 2024 (Mulder et al.)</vt:lpstr>
      <vt:lpstr>Recent study april 2024 (Davies et al.)</vt:lpstr>
      <vt:lpstr>Still, it is applas-apples comparison:</vt:lpstr>
      <vt:lpstr>The positive predictive value?</vt:lpstr>
      <vt:lpstr>So…</vt:lpstr>
      <vt:lpstr>Conclusions</vt:lpstr>
    </vt:vector>
  </TitlesOfParts>
  <Company>Aarhus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Simon Tilma Vistisen</dc:creator>
  <cp:lastModifiedBy>Simon Tilma Vistisen</cp:lastModifiedBy>
  <cp:revision>101</cp:revision>
  <dcterms:created xsi:type="dcterms:W3CDTF">2023-10-15T19:54:27Z</dcterms:created>
  <dcterms:modified xsi:type="dcterms:W3CDTF">2024-06-21T07:37:46Z</dcterms:modified>
</cp:coreProperties>
</file>