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8" autoAdjust="0"/>
  </p:normalViewPr>
  <p:slideViewPr>
    <p:cSldViewPr snapToGrid="0" snapToObjects="1">
      <p:cViewPr varScale="1">
        <p:scale>
          <a:sx n="82" d="100"/>
          <a:sy n="82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5393-CA4A-2A4E-8FA5-B0753A00A7DF}" type="datetimeFigureOut">
              <a:rPr lang="it-IT" smtClean="0"/>
              <a:t>23/02/17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8F9A-768A-E240-BBDC-3B86864B24A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81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8F9A-768A-E240-BBDC-3B86864B24A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94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6.png"/><Relationship Id="rId5" Type="http://schemas.openxmlformats.org/officeDocument/2006/relationships/oleObject" Target="Macintosh%20HD:Users:girotticarolacarola:Desktop:A%20che%20gioco%20giochiamo_-PAPER%20COPENAGHEN%202_ENG_ULTIMO.docx!OLE_LINK1" TargetMode="External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596307"/>
            <a:ext cx="7543800" cy="1524000"/>
          </a:xfrm>
        </p:spPr>
        <p:txBody>
          <a:bodyPr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WHAT GAME ARE WE PLAYING AT?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0747" y="3345743"/>
            <a:ext cx="8162418" cy="30049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4200" b="1" dirty="0" smtClean="0"/>
              <a:t>Micaela Castiglioni</a:t>
            </a:r>
          </a:p>
          <a:p>
            <a:pPr algn="ctr"/>
            <a:r>
              <a:rPr lang="it-IT" sz="4200" b="1" dirty="0" smtClean="0"/>
              <a:t>&amp;</a:t>
            </a:r>
          </a:p>
          <a:p>
            <a:pPr algn="ctr"/>
            <a:r>
              <a:rPr lang="it-IT" sz="4200" b="1" dirty="0" smtClean="0"/>
              <a:t>Carola Girotti</a:t>
            </a:r>
          </a:p>
          <a:p>
            <a:pPr algn="ctr"/>
            <a:endParaRPr lang="it-IT" b="1" dirty="0" smtClean="0"/>
          </a:p>
          <a:p>
            <a:pPr algn="ctr"/>
            <a:r>
              <a:rPr lang="en-IE" sz="2600" dirty="0"/>
              <a:t>University of Milano-Bicocca, </a:t>
            </a:r>
            <a:r>
              <a:rPr lang="en-IE" sz="2600" dirty="0" smtClean="0"/>
              <a:t>Italy </a:t>
            </a:r>
            <a:endParaRPr lang="it-IT" sz="2600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35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92212"/>
            <a:ext cx="4414210" cy="346578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32327" y="509936"/>
            <a:ext cx="875097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800" dirty="0"/>
              <a:t>In periods of economic recession and depression, when consumption is slow and traditional economic sectors contract, the gambling market flourishes: governments anxious to boost tax revenue frequently contribute to this state of affairs by promoting gambling and thereby selling dreams to their most “hopeless” citizens </a:t>
            </a:r>
            <a:endParaRPr lang="en-IE" sz="2800" dirty="0">
              <a:sym typeface="Wingdings"/>
            </a:endParaRPr>
          </a:p>
          <a:p>
            <a:endParaRPr lang="en-IE" dirty="0" smtClean="0">
              <a:sym typeface="Wingdings"/>
            </a:endParaRPr>
          </a:p>
          <a:p>
            <a:endParaRPr lang="en-IE" dirty="0" smtClean="0">
              <a:sym typeface="Wingdings"/>
            </a:endParaRPr>
          </a:p>
          <a:p>
            <a:endParaRPr lang="en-IE" dirty="0">
              <a:sym typeface="Wingdings"/>
            </a:endParaRPr>
          </a:p>
          <a:p>
            <a:pPr algn="ctr"/>
            <a:r>
              <a:rPr lang="en-IE" sz="3200" b="1" dirty="0" smtClean="0"/>
              <a:t>                                        </a:t>
            </a:r>
          </a:p>
          <a:p>
            <a:pPr algn="ctr"/>
            <a:r>
              <a:rPr lang="en-IE" sz="3200" b="1" dirty="0" smtClean="0"/>
              <a:t>                                         ILLUSION </a:t>
            </a:r>
          </a:p>
          <a:p>
            <a:pPr algn="ctr"/>
            <a:r>
              <a:rPr lang="en-IE" sz="3200" b="1" dirty="0" smtClean="0"/>
              <a:t>                                         OF EASY        </a:t>
            </a:r>
          </a:p>
          <a:p>
            <a:pPr algn="ctr"/>
            <a:r>
              <a:rPr lang="en-IE" sz="3200" b="1" dirty="0" smtClean="0"/>
              <a:t>                                           WINNINGS</a:t>
            </a:r>
          </a:p>
          <a:p>
            <a:endParaRPr lang="en-IE" dirty="0" smtClean="0"/>
          </a:p>
          <a:p>
            <a:pPr algn="r"/>
            <a:r>
              <a:rPr lang="en-IE" dirty="0" smtClean="0"/>
              <a:t>(</a:t>
            </a:r>
            <a:r>
              <a:rPr lang="en-IE" dirty="0"/>
              <a:t>Fiasco, 2001) </a:t>
            </a:r>
            <a:endParaRPr lang="it-IT" dirty="0"/>
          </a:p>
        </p:txBody>
      </p:sp>
      <p:sp>
        <p:nvSpPr>
          <p:cNvPr id="3" name="Freccia circolare a destra 2"/>
          <p:cNvSpPr/>
          <p:nvPr/>
        </p:nvSpPr>
        <p:spPr>
          <a:xfrm>
            <a:off x="4708492" y="3144380"/>
            <a:ext cx="929308" cy="193619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98789"/>
            <a:ext cx="9144000" cy="644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dirty="0" smtClean="0"/>
              <a:t>It </a:t>
            </a:r>
            <a:r>
              <a:rPr lang="en-IE" sz="3200" dirty="0"/>
              <a:t>is important that </a:t>
            </a:r>
            <a:endParaRPr lang="en-IE" sz="3200" dirty="0" smtClean="0"/>
          </a:p>
          <a:p>
            <a:pPr algn="ctr"/>
            <a:r>
              <a:rPr lang="en-IE" sz="3600" dirty="0" smtClean="0"/>
              <a:t> </a:t>
            </a:r>
            <a:r>
              <a:rPr lang="en-IE" sz="3600" b="1" dirty="0" smtClean="0"/>
              <a:t>COUNTER-NARRATIVE </a:t>
            </a:r>
          </a:p>
          <a:p>
            <a:pPr algn="ctr"/>
            <a:r>
              <a:rPr lang="en-IE" sz="3200" dirty="0" smtClean="0"/>
              <a:t>be </a:t>
            </a:r>
            <a:r>
              <a:rPr lang="en-IE" sz="3200" dirty="0"/>
              <a:t>brought to the fore so that it may become one of the </a:t>
            </a:r>
            <a:r>
              <a:rPr lang="en-IE" sz="3600" dirty="0" smtClean="0"/>
              <a:t>“DISCOURSES WE LIVE BY”</a:t>
            </a:r>
          </a:p>
          <a:p>
            <a:pPr algn="ctr"/>
            <a:endParaRPr lang="en-IE" sz="3600" dirty="0" smtClean="0"/>
          </a:p>
          <a:p>
            <a:pPr algn="ctr"/>
            <a:endParaRPr lang="en-IE" sz="3600" dirty="0" smtClean="0"/>
          </a:p>
          <a:p>
            <a:pPr algn="ctr"/>
            <a:endParaRPr lang="en-IE" sz="900" dirty="0" smtClean="0"/>
          </a:p>
          <a:p>
            <a:pPr algn="ctr"/>
            <a:r>
              <a:rPr lang="en-IE" sz="3600" dirty="0" smtClean="0"/>
              <a:t>          prompting ADULTS </a:t>
            </a:r>
          </a:p>
          <a:p>
            <a:pPr algn="ctr"/>
            <a:endParaRPr lang="en-IE" sz="3200" dirty="0" smtClean="0"/>
          </a:p>
          <a:p>
            <a:pPr algn="ctr"/>
            <a:r>
              <a:rPr lang="it-IT" sz="3200" dirty="0"/>
              <a:t>t</a:t>
            </a:r>
            <a:r>
              <a:rPr lang="en-IE" sz="3200" dirty="0" smtClean="0"/>
              <a:t>o </a:t>
            </a:r>
            <a:r>
              <a:rPr lang="en-IE" sz="3200" b="1" dirty="0" smtClean="0"/>
              <a:t>RE-TURN TO PLAYING GAMES </a:t>
            </a:r>
          </a:p>
          <a:p>
            <a:pPr algn="ctr"/>
            <a:r>
              <a:rPr lang="en-IE" sz="3200" b="1" dirty="0" smtClean="0"/>
              <a:t>IN THE SENSE OF RE-DISCOVERING </a:t>
            </a:r>
          </a:p>
          <a:p>
            <a:pPr algn="ctr"/>
            <a:r>
              <a:rPr lang="en-IE" sz="3200" b="1" dirty="0" smtClean="0"/>
              <a:t>THE RE-CREATIONAL AND POSITIVE FUNCTIONS OF PLAY</a:t>
            </a:r>
            <a:endParaRPr lang="it-IT" sz="3200" b="1" dirty="0"/>
          </a:p>
        </p:txBody>
      </p:sp>
      <p:sp>
        <p:nvSpPr>
          <p:cNvPr id="3" name="Parentesi graffa aperta 2"/>
          <p:cNvSpPr/>
          <p:nvPr/>
        </p:nvSpPr>
        <p:spPr>
          <a:xfrm rot="16200000">
            <a:off x="3875956" y="-88846"/>
            <a:ext cx="1401771" cy="5839156"/>
          </a:xfrm>
          <a:prstGeom prst="leftBrace">
            <a:avLst>
              <a:gd name="adj1" fmla="val 13858"/>
              <a:gd name="adj2" fmla="val 50000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3994"/>
            <a:ext cx="3048000" cy="18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2743" t="18294" r="32584" b="27500"/>
          <a:stretch/>
        </p:blipFill>
        <p:spPr>
          <a:xfrm>
            <a:off x="0" y="1425039"/>
            <a:ext cx="3397780" cy="216853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0372" y="1674674"/>
            <a:ext cx="89736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3200" dirty="0" smtClean="0"/>
          </a:p>
          <a:p>
            <a:r>
              <a:rPr lang="en-IE" sz="4000" dirty="0" smtClean="0"/>
              <a:t>                           In Italy</a:t>
            </a:r>
            <a:r>
              <a:rPr lang="it-IT" sz="4000" dirty="0" smtClean="0"/>
              <a:t>…</a:t>
            </a:r>
          </a:p>
          <a:p>
            <a:endParaRPr lang="en-IE" dirty="0" smtClean="0"/>
          </a:p>
          <a:p>
            <a:endParaRPr lang="en-IE" dirty="0"/>
          </a:p>
          <a:p>
            <a:pPr algn="ctr"/>
            <a:r>
              <a:rPr lang="en-IE" sz="4000" b="1" dirty="0" smtClean="0"/>
              <a:t>SERT AND GIOCATORI ANONIMI </a:t>
            </a:r>
            <a:r>
              <a:rPr lang="en-IE" sz="3200" dirty="0" smtClean="0"/>
              <a:t>(</a:t>
            </a:r>
            <a:r>
              <a:rPr lang="en-IE" sz="3200" dirty="0"/>
              <a:t>Gamblers Anonymous) </a:t>
            </a:r>
            <a:endParaRPr lang="en-IE" sz="3200" dirty="0" smtClean="0"/>
          </a:p>
          <a:p>
            <a:endParaRPr lang="en-IE" sz="800" dirty="0"/>
          </a:p>
          <a:p>
            <a:pPr algn="just"/>
            <a:r>
              <a:rPr lang="en-IE" sz="3200" dirty="0" smtClean="0"/>
              <a:t>are </a:t>
            </a:r>
            <a:r>
              <a:rPr lang="en-IE" sz="3200" dirty="0"/>
              <a:t>two organizations that play a key role in educating adults to rediscover the positive aspects of playing games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0" y="52845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 smtClean="0"/>
              <a:t>EDUCATIONAL NARRATIVE </a:t>
            </a:r>
          </a:p>
          <a:p>
            <a:pPr algn="ctr"/>
            <a:r>
              <a:rPr lang="en-IE" sz="3200" b="1" dirty="0" smtClean="0"/>
              <a:t>IN CARE WITH AN EDUCATIONAL COMPONENT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28254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57" y="472611"/>
            <a:ext cx="3180943" cy="1788864"/>
          </a:xfrm>
          <a:prstGeom prst="rect">
            <a:avLst/>
          </a:prstGeom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11371"/>
              </p:ext>
            </p:extLst>
          </p:nvPr>
        </p:nvGraphicFramePr>
        <p:xfrm>
          <a:off x="619537" y="1006821"/>
          <a:ext cx="8332793" cy="54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o" r:id="rId5" imgW="6477000" imgH="3873500" progId="Word.Document.12">
                  <p:link updateAutomatic="1"/>
                </p:oleObj>
              </mc:Choice>
              <mc:Fallback>
                <p:oleObj name="Documento" r:id="rId5" imgW="6477000" imgH="3873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537" y="1006821"/>
                        <a:ext cx="8332793" cy="54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0" y="47261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smtClean="0"/>
              <a:t>QUESTIONNAIRE ADMINISTERED ANONYMOUSLY TO GAMBLERS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12459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62000" y="2896548"/>
            <a:ext cx="7543800" cy="3159868"/>
          </a:xfrm>
        </p:spPr>
        <p:txBody>
          <a:bodyPr>
            <a:normAutofit/>
          </a:bodyPr>
          <a:lstStyle/>
          <a:p>
            <a:pPr algn="ctr"/>
            <a:r>
              <a:rPr lang="it-IT" sz="7200" dirty="0" smtClean="0"/>
              <a:t>THANKS</a:t>
            </a:r>
            <a:br>
              <a:rPr lang="it-IT" sz="7200" dirty="0" smtClean="0"/>
            </a:br>
            <a:r>
              <a:rPr lang="it-IT" sz="6000" dirty="0" smtClean="0"/>
              <a:t/>
            </a:r>
            <a:br>
              <a:rPr lang="it-IT" sz="6000" dirty="0" smtClean="0"/>
            </a:br>
            <a:r>
              <a:rPr lang="it-IT" sz="6000" dirty="0" smtClean="0"/>
              <a:t>FOR THE ATTENTION!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5282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540" t="2567" r="1926" b="3687"/>
          <a:stretch/>
        </p:blipFill>
        <p:spPr>
          <a:xfrm>
            <a:off x="5364816" y="3144380"/>
            <a:ext cx="3779184" cy="218402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48233" y="460118"/>
            <a:ext cx="9192233" cy="901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b="1" dirty="0"/>
              <a:t>The current political-economic-institutional and sociocultural </a:t>
            </a:r>
            <a:r>
              <a:rPr lang="en-IE" sz="3200" b="1" dirty="0" smtClean="0"/>
              <a:t>context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algn="ctr"/>
            <a:r>
              <a:rPr lang="en-IE" sz="3200" dirty="0" smtClean="0"/>
              <a:t> </a:t>
            </a:r>
            <a:r>
              <a:rPr lang="en-IE" sz="3200" dirty="0"/>
              <a:t>is shaping </a:t>
            </a:r>
            <a:endParaRPr lang="en-IE" sz="3200" dirty="0" smtClean="0"/>
          </a:p>
          <a:p>
            <a:pPr algn="ctr"/>
            <a:r>
              <a:rPr lang="en-IE" sz="3200" dirty="0" smtClean="0"/>
              <a:t>a </a:t>
            </a:r>
            <a:r>
              <a:rPr lang="en-IE" sz="3200" dirty="0"/>
              <a:t>complex globalized society characterized by uncertainty and </a:t>
            </a:r>
            <a:r>
              <a:rPr lang="en-IE" sz="3200" dirty="0" smtClean="0"/>
              <a:t>risk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pPr algn="ctr"/>
            <a:r>
              <a:rPr lang="en-IE" sz="3200" b="1" dirty="0" smtClean="0"/>
              <a:t>ADULTS </a:t>
            </a:r>
          </a:p>
          <a:p>
            <a:pPr algn="ctr"/>
            <a:r>
              <a:rPr lang="en-IE" sz="3200" dirty="0" smtClean="0"/>
              <a:t>often </a:t>
            </a:r>
            <a:r>
              <a:rPr lang="en-IE" sz="3200" dirty="0"/>
              <a:t>find themselves beset by fragility, anxieties and problems </a:t>
            </a:r>
            <a:r>
              <a:rPr lang="en-IE" sz="3200" dirty="0" smtClean="0"/>
              <a:t>leading</a:t>
            </a:r>
            <a:endParaRPr lang="en-IE" sz="3200" dirty="0"/>
          </a:p>
          <a:p>
            <a:endParaRPr lang="en-IE" dirty="0" smtClean="0"/>
          </a:p>
          <a:p>
            <a:pPr algn="r"/>
            <a:r>
              <a:rPr lang="en-IE" dirty="0"/>
              <a:t>(Bauman, 1999; Beck, 2000, Sennett, 1999</a:t>
            </a:r>
            <a:r>
              <a:rPr lang="en-IE" dirty="0" smtClean="0"/>
              <a:t>)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algn="r"/>
            <a:r>
              <a:rPr lang="en-IE" dirty="0" smtClean="0"/>
              <a:t>(</a:t>
            </a:r>
            <a:r>
              <a:rPr lang="en-IE" dirty="0"/>
              <a:t>Bauman, 1999; Beck, 2000, Sennett, 1999</a:t>
            </a:r>
            <a:r>
              <a:rPr lang="en-IE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91261" y="1177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Parentesi graffa aperta 5"/>
          <p:cNvSpPr/>
          <p:nvPr/>
        </p:nvSpPr>
        <p:spPr>
          <a:xfrm rot="16200000">
            <a:off x="3996088" y="-827480"/>
            <a:ext cx="1107616" cy="5401996"/>
          </a:xfrm>
          <a:prstGeom prst="lef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/>
          <p:cNvSpPr/>
          <p:nvPr/>
        </p:nvSpPr>
        <p:spPr>
          <a:xfrm>
            <a:off x="4549893" y="3938376"/>
            <a:ext cx="209005" cy="755525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5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951546" y="1037801"/>
            <a:ext cx="4917587" cy="353161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70495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b="1" dirty="0" smtClean="0"/>
              <a:t>DOMINANT NARRATIVES    </a:t>
            </a:r>
            <a:r>
              <a:rPr lang="en-IE" sz="2400" b="1" dirty="0"/>
              <a:t> </a:t>
            </a:r>
            <a:r>
              <a:rPr lang="en-IE" sz="2400" b="1" dirty="0" smtClean="0"/>
              <a:t>              </a:t>
            </a:r>
            <a:r>
              <a:rPr lang="en-IE" sz="2400" dirty="0" smtClean="0"/>
              <a:t>equate </a:t>
            </a:r>
            <a:r>
              <a:rPr lang="en-IE" sz="2400" dirty="0"/>
              <a:t>the </a:t>
            </a:r>
            <a:endParaRPr lang="en-IE" sz="2400" dirty="0" smtClean="0"/>
          </a:p>
          <a:p>
            <a:r>
              <a:rPr lang="en-IE" sz="2400" dirty="0"/>
              <a:t>	</a:t>
            </a:r>
            <a:r>
              <a:rPr lang="en-IE" sz="2400" dirty="0" smtClean="0"/>
              <a:t>				</a:t>
            </a:r>
            <a:r>
              <a:rPr lang="en-IE" sz="2400" b="1" dirty="0" smtClean="0"/>
              <a:t>FLEXIBILITY</a:t>
            </a:r>
            <a:r>
              <a:rPr lang="en-IE" sz="2400" dirty="0" smtClean="0"/>
              <a:t>  and </a:t>
            </a:r>
            <a:r>
              <a:rPr lang="en-IE" sz="2400" b="1" dirty="0" smtClean="0"/>
              <a:t>UNCERTAINTY</a:t>
            </a:r>
            <a:r>
              <a:rPr lang="en-IE" sz="2400" dirty="0" smtClean="0"/>
              <a:t> 							with 	</a:t>
            </a:r>
          </a:p>
          <a:p>
            <a:pPr algn="ctr"/>
            <a:r>
              <a:rPr lang="en-IE" sz="2400" dirty="0"/>
              <a:t>	</a:t>
            </a:r>
            <a:r>
              <a:rPr lang="en-IE" sz="2400" dirty="0" smtClean="0"/>
              <a:t>									        </a:t>
            </a:r>
            <a:r>
              <a:rPr lang="en-IE" sz="2400" b="1" dirty="0" smtClean="0"/>
              <a:t> CONTINUOUS CHANGE</a:t>
            </a:r>
            <a:endParaRPr lang="it-IT" sz="2400" b="1" dirty="0"/>
          </a:p>
        </p:txBody>
      </p:sp>
      <p:sp>
        <p:nvSpPr>
          <p:cNvPr id="4" name="Freccia giù 3"/>
          <p:cNvSpPr/>
          <p:nvPr/>
        </p:nvSpPr>
        <p:spPr>
          <a:xfrm>
            <a:off x="1255312" y="1301123"/>
            <a:ext cx="45719" cy="3268295"/>
          </a:xfrm>
          <a:prstGeom prst="downArrow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47141" y="3742720"/>
            <a:ext cx="8936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E" sz="2800" dirty="0" smtClean="0"/>
          </a:p>
          <a:p>
            <a:pPr algn="just"/>
            <a:endParaRPr lang="en-IE" sz="2800" dirty="0"/>
          </a:p>
          <a:p>
            <a:pPr algn="just"/>
            <a:r>
              <a:rPr lang="en-IE" sz="2800" u="sng" dirty="0" smtClean="0"/>
              <a:t>NARRATIVE RHETORIC </a:t>
            </a:r>
            <a:r>
              <a:rPr lang="en-IE" sz="2800" dirty="0" smtClean="0"/>
              <a:t>that </a:t>
            </a:r>
            <a:r>
              <a:rPr lang="en-IE" sz="2800" dirty="0"/>
              <a:t>is functional to the logic of the market and the consequent commercialization of all that belongs to “the human”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5219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77" y="983576"/>
            <a:ext cx="2540108" cy="199815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347945"/>
            <a:ext cx="8812934" cy="57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v"/>
            </a:pPr>
            <a:r>
              <a:rPr lang="en-IE" sz="2800" dirty="0"/>
              <a:t>The </a:t>
            </a:r>
            <a:r>
              <a:rPr lang="en-IE" sz="2800" dirty="0" smtClean="0"/>
              <a:t>DOMINANT PERFORMATIVE NARRATIVE </a:t>
            </a:r>
          </a:p>
          <a:p>
            <a:pPr lvl="0"/>
            <a:r>
              <a:rPr lang="en-IE" sz="2800" dirty="0" smtClean="0"/>
              <a:t>    of </a:t>
            </a:r>
            <a:r>
              <a:rPr lang="en-IE" sz="2800" dirty="0"/>
              <a:t>the </a:t>
            </a:r>
            <a:r>
              <a:rPr lang="en-IE" sz="2800" dirty="0" smtClean="0"/>
              <a:t>“CULTURE OF THE PRESENT MOMENT”         </a:t>
            </a:r>
          </a:p>
          <a:p>
            <a:pPr lvl="0"/>
            <a:r>
              <a:rPr lang="en-IE" sz="2800" dirty="0" smtClean="0"/>
              <a:t> </a:t>
            </a:r>
            <a:r>
              <a:rPr lang="en-IE" sz="2800" dirty="0"/>
              <a:t> </a:t>
            </a:r>
            <a:r>
              <a:rPr lang="en-IE" sz="2800" dirty="0" smtClean="0"/>
              <a:t>  and </a:t>
            </a:r>
            <a:r>
              <a:rPr lang="en-IE" sz="2800" dirty="0"/>
              <a:t>the </a:t>
            </a:r>
            <a:r>
              <a:rPr lang="en-IE" sz="2800" dirty="0" smtClean="0"/>
              <a:t>“RUSH CULTURE”</a:t>
            </a:r>
            <a:endParaRPr lang="it-IT" dirty="0" smtClean="0"/>
          </a:p>
          <a:p>
            <a:pPr marL="285750" lvl="0" indent="-285750">
              <a:buFont typeface="Wingdings" charset="2"/>
              <a:buChar char="v"/>
            </a:pPr>
            <a:endParaRPr lang="it-IT" dirty="0"/>
          </a:p>
          <a:p>
            <a:pPr marL="285750" lvl="0" indent="-285750">
              <a:buFont typeface="Wingdings" charset="2"/>
              <a:buChar char="v"/>
            </a:pPr>
            <a:r>
              <a:rPr lang="en-IE" sz="2800" dirty="0" smtClean="0"/>
              <a:t>On </a:t>
            </a:r>
            <a:r>
              <a:rPr lang="en-IE" sz="2800" dirty="0"/>
              <a:t>the background </a:t>
            </a:r>
            <a:endParaRPr lang="en-IE" sz="2800" dirty="0">
              <a:sym typeface="Wingdings"/>
            </a:endParaRPr>
          </a:p>
          <a:p>
            <a:pPr lvl="0"/>
            <a:r>
              <a:rPr lang="en-IE" sz="2800" dirty="0" smtClean="0">
                <a:sym typeface="Wingdings"/>
              </a:rPr>
              <a:t>   </a:t>
            </a:r>
            <a:r>
              <a:rPr lang="en-IE" sz="2800" dirty="0" smtClean="0"/>
              <a:t>the </a:t>
            </a:r>
            <a:r>
              <a:rPr lang="en-IE" sz="2800" dirty="0"/>
              <a:t>unique and diverse little considerated narratives </a:t>
            </a:r>
            <a:r>
              <a:rPr lang="en-IE" sz="2800" dirty="0" smtClean="0"/>
              <a:t>of    </a:t>
            </a:r>
          </a:p>
          <a:p>
            <a:pPr lvl="0"/>
            <a:r>
              <a:rPr lang="en-IE" sz="2800" b="1" dirty="0" smtClean="0"/>
              <a:t>   INDIVIDUAL ADULTS</a:t>
            </a:r>
          </a:p>
          <a:p>
            <a:pPr lvl="0"/>
            <a:endParaRPr lang="en-IE" sz="2800" dirty="0" smtClean="0"/>
          </a:p>
          <a:p>
            <a:pPr lvl="0"/>
            <a:r>
              <a:rPr lang="en-IE" sz="2800" dirty="0" smtClean="0"/>
              <a:t>each bearing specific NEEDS, ANXIETIES, FEARS, FRAGILITIES, etc.</a:t>
            </a:r>
            <a:endParaRPr lang="it-IT" sz="2800" dirty="0" smtClean="0"/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pPr algn="ctr"/>
            <a:r>
              <a:rPr lang="it-IT" sz="3200" b="1" dirty="0" smtClean="0"/>
              <a:t>TWO ALTERNATIVE WAYS OF NARRATING THE PRESENT?</a:t>
            </a:r>
            <a:endParaRPr lang="it-IT" sz="3200" b="1" dirty="0"/>
          </a:p>
        </p:txBody>
      </p:sp>
      <p:sp>
        <p:nvSpPr>
          <p:cNvPr id="3" name="Parentesi graffa aperta 2"/>
          <p:cNvSpPr/>
          <p:nvPr/>
        </p:nvSpPr>
        <p:spPr>
          <a:xfrm rot="16200000">
            <a:off x="1895385" y="1508426"/>
            <a:ext cx="592477" cy="3732717"/>
          </a:xfrm>
          <a:prstGeom prst="leftBrace">
            <a:avLst>
              <a:gd name="adj1" fmla="val 8333"/>
              <a:gd name="adj2" fmla="val 49585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21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70204"/>
            <a:ext cx="9144000" cy="577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600" b="1" dirty="0" smtClean="0"/>
              <a:t>CONFUSED AND CONFUSING NARRATIVE</a:t>
            </a:r>
          </a:p>
          <a:p>
            <a:pPr algn="ctr"/>
            <a:endParaRPr lang="en-IE" sz="3200" dirty="0" smtClean="0"/>
          </a:p>
          <a:p>
            <a:pPr algn="ctr"/>
            <a:endParaRPr lang="en-IE" sz="3200" dirty="0"/>
          </a:p>
          <a:p>
            <a:pPr algn="ctr"/>
            <a:endParaRPr lang="en-IE" sz="3200" dirty="0" smtClean="0"/>
          </a:p>
          <a:p>
            <a:pPr algn="ctr"/>
            <a:endParaRPr lang="en-IE" sz="3200" dirty="0" smtClean="0"/>
          </a:p>
          <a:p>
            <a:pPr algn="ctr"/>
            <a:r>
              <a:rPr lang="en-IE" sz="3200" dirty="0" smtClean="0"/>
              <a:t> </a:t>
            </a:r>
            <a:r>
              <a:rPr lang="en-IE" sz="2800" dirty="0" smtClean="0"/>
              <a:t> </a:t>
            </a:r>
            <a:r>
              <a:rPr lang="en-IE" sz="2800" dirty="0"/>
              <a:t>fragility can easily turn into varying degrees of vulnerability, potentially leading some adults to adopt </a:t>
            </a:r>
            <a:endParaRPr lang="en-IE" sz="2800" dirty="0" smtClean="0"/>
          </a:p>
          <a:p>
            <a:pPr algn="ctr">
              <a:lnSpc>
                <a:spcPct val="120000"/>
              </a:lnSpc>
            </a:pPr>
            <a:r>
              <a:rPr lang="en-IE" sz="2800" b="1" dirty="0" smtClean="0"/>
              <a:t>RISK BEHAVIOURS </a:t>
            </a:r>
          </a:p>
          <a:p>
            <a:pPr algn="ctr">
              <a:lnSpc>
                <a:spcPct val="120000"/>
              </a:lnSpc>
            </a:pPr>
            <a:endParaRPr lang="en-IE" sz="2800" b="1" dirty="0"/>
          </a:p>
          <a:p>
            <a:pPr>
              <a:lnSpc>
                <a:spcPct val="120000"/>
              </a:lnSpc>
            </a:pPr>
            <a:r>
              <a:rPr lang="en-IE" sz="3600" b="1" dirty="0" smtClean="0"/>
              <a:t>EXPERIENCE OF THE GAME</a:t>
            </a:r>
            <a:endParaRPr lang="it-IT" sz="3600" b="1" dirty="0"/>
          </a:p>
        </p:txBody>
      </p:sp>
      <p:sp>
        <p:nvSpPr>
          <p:cNvPr id="4" name="Freccia giù 3"/>
          <p:cNvSpPr/>
          <p:nvPr/>
        </p:nvSpPr>
        <p:spPr>
          <a:xfrm>
            <a:off x="4445188" y="1734830"/>
            <a:ext cx="216839" cy="1936194"/>
          </a:xfrm>
          <a:prstGeom prst="downArrow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7 5"/>
          <p:cNvCxnSpPr/>
          <p:nvPr/>
        </p:nvCxnSpPr>
        <p:spPr>
          <a:xfrm rot="10800000" flipV="1">
            <a:off x="1967041" y="4786272"/>
            <a:ext cx="882836" cy="851926"/>
          </a:xfrm>
          <a:prstGeom prst="curvedConnector3">
            <a:avLst>
              <a:gd name="adj1" fmla="val 99123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734"/>
            <a:ext cx="2958296" cy="2173524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/>
          <a:srcRect l="15205" t="15106" r="14298"/>
          <a:stretch/>
        </p:blipFill>
        <p:spPr>
          <a:xfrm>
            <a:off x="6923341" y="4522953"/>
            <a:ext cx="2050285" cy="23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2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02728"/>
            <a:ext cx="9144000" cy="631382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724070"/>
            <a:ext cx="9029773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b="1" dirty="0" smtClean="0"/>
              <a:t>GAMES IN ADULTHOOD:</a:t>
            </a:r>
            <a:endParaRPr lang="it-IT" sz="3200" b="1" dirty="0" smtClean="0"/>
          </a:p>
          <a:p>
            <a:pPr lvl="0"/>
            <a:endParaRPr lang="en-IE" dirty="0" smtClean="0"/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IE" sz="2800" b="1" dirty="0" smtClean="0"/>
              <a:t>AN ACTIVITY IN CONTRAST WITH WORK;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endParaRPr lang="en-IE" sz="1000" b="1" dirty="0" smtClean="0"/>
          </a:p>
          <a:p>
            <a:pPr marL="285750" lvl="0" indent="-285750">
              <a:buFont typeface="Wingdings" charset="2"/>
              <a:buChar char="Ø"/>
            </a:pPr>
            <a:r>
              <a:rPr lang="en-IE" sz="2800" b="1" dirty="0" smtClean="0"/>
              <a:t>AN EXPERIENCE THAT IS BOTH ENTERTAINING AND RELAXING;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endParaRPr lang="it-IT" sz="1000" b="1" dirty="0" smtClean="0"/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IE" sz="2800" b="1" dirty="0" smtClean="0"/>
              <a:t>INDIVIDUALS CAN ENGAGE IN AS THEY WANT;</a:t>
            </a:r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endParaRPr lang="it-IT" sz="1000" b="1" dirty="0" smtClean="0"/>
          </a:p>
          <a:p>
            <a:pPr marL="285750" lvl="0" indent="-285750">
              <a:lnSpc>
                <a:spcPct val="150000"/>
              </a:lnSpc>
              <a:buFont typeface="Wingdings" charset="2"/>
              <a:buChar char="Ø"/>
            </a:pPr>
            <a:r>
              <a:rPr lang="en-IE" sz="2800" b="1" dirty="0" smtClean="0"/>
              <a:t>FOR SOCIAL RATHER THAN FOR ECONOMIC GAIN.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61388" y="5729680"/>
            <a:ext cx="191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</a:t>
            </a:r>
            <a:r>
              <a:rPr lang="it-IT" b="1" dirty="0" err="1" smtClean="0"/>
              <a:t>Carlevaro</a:t>
            </a:r>
            <a:r>
              <a:rPr lang="it-IT" b="1" dirty="0" smtClean="0"/>
              <a:t>, 2002)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4679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543927" y="425157"/>
            <a:ext cx="4600073" cy="2951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6785" y="3671024"/>
            <a:ext cx="5244780" cy="318697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1350" y="425157"/>
            <a:ext cx="8750980" cy="627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ALEA E AGON</a:t>
            </a:r>
          </a:p>
          <a:p>
            <a:r>
              <a:rPr lang="it-IT" dirty="0"/>
              <a:t> </a:t>
            </a:r>
          </a:p>
          <a:p>
            <a:pPr algn="just"/>
            <a:r>
              <a:rPr lang="en-IE" sz="3200" b="1" i="1" u="sng" dirty="0"/>
              <a:t>Alea</a:t>
            </a:r>
            <a:r>
              <a:rPr lang="en-IE" sz="2400" b="1" dirty="0"/>
              <a:t> is a Latin word whose literal translation is dice: it describes games whose outcome does not depend on the skill of the player but exclusively on chance.</a:t>
            </a:r>
            <a:endParaRPr lang="it-IT" sz="2400" b="1" dirty="0"/>
          </a:p>
          <a:p>
            <a:pPr algn="just"/>
            <a:r>
              <a:rPr lang="en-IE" sz="2400" b="1" dirty="0"/>
              <a:t>This category includes games that are </a:t>
            </a:r>
            <a:r>
              <a:rPr lang="en-IE" sz="2400" b="1" dirty="0" smtClean="0"/>
              <a:t>highly </a:t>
            </a:r>
            <a:r>
              <a:rPr lang="en-IE" sz="2400" b="1" dirty="0"/>
              <a:t>passive in nature, in which competence has no bearing on the result: for example, roulette, lotteries and scratchcards.  </a:t>
            </a:r>
            <a:endParaRPr lang="it-IT" sz="2400" b="1" dirty="0"/>
          </a:p>
          <a:p>
            <a:pPr algn="just"/>
            <a:endParaRPr lang="it-IT" sz="2800" dirty="0"/>
          </a:p>
          <a:p>
            <a:pPr algn="just"/>
            <a:r>
              <a:rPr lang="en-IE" sz="3200" b="1" i="1" u="sng" dirty="0"/>
              <a:t>Agon</a:t>
            </a:r>
            <a:r>
              <a:rPr lang="en-IE" sz="2400" b="1" dirty="0"/>
              <a:t> category, which require players to participate responsibly and draw on different kinds of ability, and whose categorical imperative is precisely that of </a:t>
            </a:r>
            <a:r>
              <a:rPr lang="en-IE" sz="2400" b="1" i="1" dirty="0"/>
              <a:t>not</a:t>
            </a:r>
            <a:r>
              <a:rPr lang="en-IE" sz="2400" b="1" dirty="0"/>
              <a:t> abandoning oneself to one’s fate. Agon demands patience, concentration, constant training and the subject’s will to </a:t>
            </a:r>
            <a:r>
              <a:rPr lang="en-IE" sz="2400" b="1" dirty="0" smtClean="0"/>
              <a:t>determine.			</a:t>
            </a:r>
          </a:p>
          <a:p>
            <a:pPr algn="just"/>
            <a:r>
              <a:rPr lang="en-IE" sz="2400" b="1" dirty="0"/>
              <a:t>	</a:t>
            </a:r>
            <a:r>
              <a:rPr lang="en-IE" sz="2400" b="1" dirty="0" smtClean="0"/>
              <a:t>						</a:t>
            </a:r>
            <a:r>
              <a:rPr lang="en-IE" dirty="0" smtClean="0"/>
              <a:t>(</a:t>
            </a:r>
            <a:r>
              <a:rPr lang="en-IE" dirty="0"/>
              <a:t>Caillois, 2013)</a:t>
            </a:r>
            <a:endParaRPr lang="it-IT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7793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418" y="657578"/>
            <a:ext cx="263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ALEA E AGON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8418" y="1193255"/>
            <a:ext cx="9035582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3200" dirty="0" smtClean="0"/>
              <a:t>There </a:t>
            </a:r>
            <a:r>
              <a:rPr lang="en-IE" sz="3200" dirty="0"/>
              <a:t>are games however in which Alea and Agon are both present, giving rise to a third category, in which the human player is both a passive subject waiting to know his or her fate and at the same time called to actively prepare, participate, and attempt to overcome </a:t>
            </a:r>
            <a:r>
              <a:rPr lang="en-IE" sz="3200" dirty="0" smtClean="0"/>
              <a:t>difficulties 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algn="r"/>
            <a:endParaRPr lang="en-IE" dirty="0" smtClean="0"/>
          </a:p>
          <a:p>
            <a:pPr algn="r"/>
            <a:endParaRPr lang="en-IE" dirty="0"/>
          </a:p>
          <a:p>
            <a:pPr algn="r"/>
            <a:endParaRPr lang="en-IE" dirty="0"/>
          </a:p>
          <a:p>
            <a:pPr algn="r"/>
            <a:r>
              <a:rPr lang="en-IE" dirty="0" smtClean="0"/>
              <a:t>(</a:t>
            </a:r>
            <a:r>
              <a:rPr lang="en-IE" dirty="0"/>
              <a:t>Caillois, 2013)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1827"/>
            <a:ext cx="7387996" cy="38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2307944"/>
            <a:ext cx="9144000" cy="455005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87212" y="877152"/>
            <a:ext cx="85651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3200" dirty="0"/>
              <a:t>Another side to play, the dangerous side, that poses risks for adults who engage in it and can even become a form of illness: </a:t>
            </a:r>
            <a:r>
              <a:rPr lang="en-IE" sz="3200" b="1" dirty="0" smtClean="0"/>
              <a:t>GAMBLING </a:t>
            </a:r>
          </a:p>
          <a:p>
            <a:endParaRPr lang="en-IE" sz="3200" dirty="0"/>
          </a:p>
          <a:p>
            <a:endParaRPr lang="en-IE" sz="3200" dirty="0" smtClean="0"/>
          </a:p>
          <a:p>
            <a:endParaRPr lang="en-IE" sz="3200" dirty="0"/>
          </a:p>
          <a:p>
            <a:r>
              <a:rPr lang="en-IE" sz="3200" dirty="0" smtClean="0"/>
              <a:t>				GAMBLING ADDICTION</a:t>
            </a:r>
            <a:endParaRPr lang="it-IT" sz="3200" dirty="0"/>
          </a:p>
        </p:txBody>
      </p:sp>
      <p:sp>
        <p:nvSpPr>
          <p:cNvPr id="3" name="Freccia giù 2"/>
          <p:cNvSpPr/>
          <p:nvPr/>
        </p:nvSpPr>
        <p:spPr>
          <a:xfrm>
            <a:off x="5885615" y="2555776"/>
            <a:ext cx="45719" cy="1239165"/>
          </a:xfrm>
          <a:prstGeom prst="downArrow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72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 di giornale.thmx</Template>
  <TotalTime>307</TotalTime>
  <Words>479</Words>
  <Application>Microsoft Macintosh PowerPoint</Application>
  <PresentationFormat>Presentazione su schermo (4:3)</PresentationFormat>
  <Paragraphs>119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Carta di giornale</vt:lpstr>
      <vt:lpstr>Macintosh HD:Users:girotticarolacarola:Desktop:A che gioco giochiamo_-PAPER COPENAGHEN 2_ENG_ULTIMO.docx!OLE_LINK1</vt:lpstr>
      <vt:lpstr>WHAT GAME ARE WE PLAYING AT?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THANKS  FOR THE ATTENTION!</vt:lpstr>
    </vt:vector>
  </TitlesOfParts>
  <Company>Girotti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GAME ARE WE PLAYING AT? </dc:title>
  <dc:creator>Girotti Carola</dc:creator>
  <cp:lastModifiedBy>Girotti Carola</cp:lastModifiedBy>
  <cp:revision>18</cp:revision>
  <dcterms:created xsi:type="dcterms:W3CDTF">2017-02-21T21:31:02Z</dcterms:created>
  <dcterms:modified xsi:type="dcterms:W3CDTF">2017-02-23T16:03:15Z</dcterms:modified>
</cp:coreProperties>
</file>