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15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angle à coins arrondi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angle à coins arrondi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H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DCBBD23-1FAC-C641-8FC9-92D833ECBF22}" type="datetimeFigureOut">
              <a:rPr lang="fr-FR"/>
              <a:pPr/>
              <a:t>29/01/17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BC41667-7291-42E8-B00B-345BA584089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H"/>
              <a:t>Cliquez pour modifier les styles du texte du masque</a:t>
            </a:r>
          </a:p>
          <a:p>
            <a:pPr lvl="1" eaLnBrk="1" latinLnBrk="0" hangingPunct="1"/>
            <a:r>
              <a:rPr lang="fr-CH"/>
              <a:t>Deuxième niveau</a:t>
            </a:r>
          </a:p>
          <a:p>
            <a:pPr lvl="2" eaLnBrk="1" latinLnBrk="0" hangingPunct="1"/>
            <a:r>
              <a:rPr lang="fr-CH"/>
              <a:t>Troisième niveau</a:t>
            </a:r>
          </a:p>
          <a:p>
            <a:pPr lvl="3" eaLnBrk="1" latinLnBrk="0" hangingPunct="1"/>
            <a:r>
              <a:rPr lang="fr-CH"/>
              <a:t>Quatrième niveau</a:t>
            </a:r>
          </a:p>
          <a:p>
            <a:pPr lvl="4" eaLnBrk="1" latinLnBrk="0" hangingPunct="1"/>
            <a:r>
              <a:rPr lang="fr-CH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BD23-1FAC-C641-8FC9-92D833ECBF22}" type="datetimeFigureOut">
              <a:rPr lang="fr-FR"/>
              <a:pPr/>
              <a:t>29/01/17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CF0C-631B-384B-86AE-C8D0FD618F5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CH"/>
              <a:t>Cliquez pour modifier les styles du texte du masque</a:t>
            </a:r>
          </a:p>
          <a:p>
            <a:pPr lvl="1" eaLnBrk="1" latinLnBrk="0" hangingPunct="1"/>
            <a:r>
              <a:rPr lang="fr-CH"/>
              <a:t>Deuxième niveau</a:t>
            </a:r>
          </a:p>
          <a:p>
            <a:pPr lvl="2" eaLnBrk="1" latinLnBrk="0" hangingPunct="1"/>
            <a:r>
              <a:rPr lang="fr-CH"/>
              <a:t>Troisième niveau</a:t>
            </a:r>
          </a:p>
          <a:p>
            <a:pPr lvl="3" eaLnBrk="1" latinLnBrk="0" hangingPunct="1"/>
            <a:r>
              <a:rPr lang="fr-CH"/>
              <a:t>Quatrième niveau</a:t>
            </a:r>
          </a:p>
          <a:p>
            <a:pPr lvl="4" eaLnBrk="1" latinLnBrk="0" hangingPunct="1"/>
            <a:r>
              <a:rPr lang="fr-CH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BD23-1FAC-C641-8FC9-92D833ECBF22}" type="datetimeFigureOut">
              <a:rPr lang="fr-FR"/>
              <a:pPr/>
              <a:t>29/01/17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CF0C-631B-384B-86AE-C8D0FD618F5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/>
              <a:t>Cliquez pour modifier les styles du texte du masque</a:t>
            </a:r>
          </a:p>
          <a:p>
            <a:pPr lvl="1" eaLnBrk="1" latinLnBrk="0" hangingPunct="1"/>
            <a:r>
              <a:rPr lang="fr-CH"/>
              <a:t>Deuxième niveau</a:t>
            </a:r>
          </a:p>
          <a:p>
            <a:pPr lvl="2" eaLnBrk="1" latinLnBrk="0" hangingPunct="1"/>
            <a:r>
              <a:rPr lang="fr-CH"/>
              <a:t>Troisième niveau</a:t>
            </a:r>
          </a:p>
          <a:p>
            <a:pPr lvl="3" eaLnBrk="1" latinLnBrk="0" hangingPunct="1"/>
            <a:r>
              <a:rPr lang="fr-CH"/>
              <a:t>Quatrième niveau</a:t>
            </a:r>
          </a:p>
          <a:p>
            <a:pPr lvl="4" eaLnBrk="1" latinLnBrk="0" hangingPunct="1"/>
            <a:r>
              <a:rPr lang="fr-CH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BD23-1FAC-C641-8FC9-92D833ECBF22}" type="datetimeFigureOut">
              <a:rPr lang="fr-FR"/>
              <a:pPr/>
              <a:t>29/01/17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CF0C-631B-384B-86AE-C8D0FD618F5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BD23-1FAC-C641-8FC9-92D833ECBF22}" type="datetimeFigureOut">
              <a:rPr lang="fr-FR"/>
              <a:pPr/>
              <a:t>29/01/17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Cliquez pour modifier les styles du texte du masque</a:t>
            </a:r>
          </a:p>
          <a:p>
            <a:pPr lvl="1" eaLnBrk="1" latinLnBrk="0" hangingPunct="1"/>
            <a:r>
              <a:rPr lang="fr-CH"/>
              <a:t>Deuxième niveau</a:t>
            </a:r>
          </a:p>
          <a:p>
            <a:pPr lvl="2" eaLnBrk="1" latinLnBrk="0" hangingPunct="1"/>
            <a:r>
              <a:rPr lang="fr-CH"/>
              <a:t>Troisième niveau</a:t>
            </a:r>
          </a:p>
          <a:p>
            <a:pPr lvl="3" eaLnBrk="1" latinLnBrk="0" hangingPunct="1"/>
            <a:r>
              <a:rPr lang="fr-CH"/>
              <a:t>Quatrième niveau</a:t>
            </a:r>
          </a:p>
          <a:p>
            <a:pPr lvl="4" eaLnBrk="1" latinLnBrk="0" hangingPunct="1"/>
            <a:r>
              <a:rPr lang="fr-CH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Cliquez pour modifier les styles du texte du masque</a:t>
            </a:r>
          </a:p>
          <a:p>
            <a:pPr lvl="1" eaLnBrk="1" latinLnBrk="0" hangingPunct="1"/>
            <a:r>
              <a:rPr lang="fr-CH"/>
              <a:t>Deuxième niveau</a:t>
            </a:r>
          </a:p>
          <a:p>
            <a:pPr lvl="2" eaLnBrk="1" latinLnBrk="0" hangingPunct="1"/>
            <a:r>
              <a:rPr lang="fr-CH"/>
              <a:t>Troisième niveau</a:t>
            </a:r>
          </a:p>
          <a:p>
            <a:pPr lvl="3" eaLnBrk="1" latinLnBrk="0" hangingPunct="1"/>
            <a:r>
              <a:rPr lang="fr-CH"/>
              <a:t>Quatrième niveau</a:t>
            </a:r>
          </a:p>
          <a:p>
            <a:pPr lvl="4" eaLnBrk="1" latinLnBrk="0" hangingPunct="1"/>
            <a:r>
              <a:rPr lang="fr-CH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BD23-1FAC-C641-8FC9-92D833ECBF22}" type="datetimeFigureOut">
              <a:rPr lang="fr-FR"/>
              <a:pPr/>
              <a:t>29/01/17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CF0C-631B-384B-86AE-C8D0FD618F5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Cliquez pour modifier les styles du texte du masque</a:t>
            </a:r>
          </a:p>
          <a:p>
            <a:pPr lvl="1" eaLnBrk="1" latinLnBrk="0" hangingPunct="1"/>
            <a:r>
              <a:rPr lang="fr-CH"/>
              <a:t>Deuxième niveau</a:t>
            </a:r>
          </a:p>
          <a:p>
            <a:pPr lvl="2" eaLnBrk="1" latinLnBrk="0" hangingPunct="1"/>
            <a:r>
              <a:rPr lang="fr-CH"/>
              <a:t>Troisième niveau</a:t>
            </a:r>
          </a:p>
          <a:p>
            <a:pPr lvl="3" eaLnBrk="1" latinLnBrk="0" hangingPunct="1"/>
            <a:r>
              <a:rPr lang="fr-CH"/>
              <a:t>Quatrième niveau</a:t>
            </a:r>
          </a:p>
          <a:p>
            <a:pPr lvl="4" eaLnBrk="1" latinLnBrk="0" hangingPunct="1"/>
            <a:r>
              <a:rPr lang="fr-CH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Cliquez pour modifier les styles du texte du masque</a:t>
            </a:r>
          </a:p>
          <a:p>
            <a:pPr lvl="1" eaLnBrk="1" latinLnBrk="0" hangingPunct="1"/>
            <a:r>
              <a:rPr lang="fr-CH"/>
              <a:t>Deuxième niveau</a:t>
            </a:r>
          </a:p>
          <a:p>
            <a:pPr lvl="2" eaLnBrk="1" latinLnBrk="0" hangingPunct="1"/>
            <a:r>
              <a:rPr lang="fr-CH"/>
              <a:t>Troisième niveau</a:t>
            </a:r>
          </a:p>
          <a:p>
            <a:pPr lvl="3" eaLnBrk="1" latinLnBrk="0" hangingPunct="1"/>
            <a:r>
              <a:rPr lang="fr-CH"/>
              <a:t>Quatrième niveau</a:t>
            </a:r>
          </a:p>
          <a:p>
            <a:pPr lvl="4" eaLnBrk="1" latinLnBrk="0" hangingPunct="1"/>
            <a:r>
              <a:rPr lang="fr-CH"/>
              <a:t>Cinquième niveau</a:t>
            </a:r>
            <a:endParaRPr kumimoji="0" lang="en-US"/>
          </a:p>
        </p:txBody>
      </p:sp>
      <p:sp>
        <p:nvSpPr>
          <p:cNvPr id="26" name="Espace réservé de la date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CBBD23-1FAC-C641-8FC9-92D833ECBF22}" type="datetimeFigureOut">
              <a:rPr lang="fr-FR"/>
              <a:pPr/>
              <a:t>29/01/17</a:t>
            </a:fld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A3CF0C-631B-384B-86AE-C8D0FD618F59}" type="slidenum">
              <a:rPr lang="fr-FR"/>
              <a:pPr/>
              <a:t>‹#›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DCBBD23-1FAC-C641-8FC9-92D833ECBF22}" type="datetimeFigureOut">
              <a:rPr lang="fr-FR"/>
              <a:pPr/>
              <a:t>29/01/17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4A3CF0C-631B-384B-86AE-C8D0FD618F5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BD23-1FAC-C641-8FC9-92D833ECBF22}" type="datetimeFigureOut">
              <a:rPr lang="fr-FR"/>
              <a:pPr/>
              <a:t>29/01/17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CF0C-631B-384B-86AE-C8D0FD618F5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/>
              <a:t>Cliquez pour modifier les styles du texte du masque</a:t>
            </a:r>
          </a:p>
          <a:p>
            <a:pPr lvl="1" eaLnBrk="1" latinLnBrk="0" hangingPunct="1"/>
            <a:r>
              <a:rPr lang="fr-CH"/>
              <a:t>Deuxième niveau</a:t>
            </a:r>
          </a:p>
          <a:p>
            <a:pPr lvl="2" eaLnBrk="1" latinLnBrk="0" hangingPunct="1"/>
            <a:r>
              <a:rPr lang="fr-CH"/>
              <a:t>Troisième niveau</a:t>
            </a:r>
          </a:p>
          <a:p>
            <a:pPr lvl="3" eaLnBrk="1" latinLnBrk="0" hangingPunct="1"/>
            <a:r>
              <a:rPr lang="fr-CH"/>
              <a:t>Quatrième niveau</a:t>
            </a:r>
          </a:p>
          <a:p>
            <a:pPr lvl="4" eaLnBrk="1" latinLnBrk="0" hangingPunct="1"/>
            <a:r>
              <a:rPr lang="fr-CH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BD23-1FAC-C641-8FC9-92D833ECBF22}" type="datetimeFigureOut">
              <a:rPr lang="fr-FR"/>
              <a:pPr/>
              <a:t>29/01/17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CF0C-631B-384B-86AE-C8D0FD618F5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fr-CH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dirty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BBD23-1FAC-C641-8FC9-92D833ECBF22}" type="datetimeFigureOut">
              <a:rPr lang="fr-FR"/>
              <a:pPr/>
              <a:t>29/01/17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CF0C-631B-384B-86AE-C8D0FD618F5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angle à coins arrondi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angle à coins arrondi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smtClean="0"/>
              <a:t>Deuxième niveau</a:t>
            </a:r>
          </a:p>
          <a:p>
            <a:pPr lvl="2" eaLnBrk="1" latinLnBrk="0" hangingPunct="1"/>
            <a:r>
              <a:rPr kumimoji="0" lang="fr-CH" smtClean="0"/>
              <a:t>Troisième niveau</a:t>
            </a:r>
          </a:p>
          <a:p>
            <a:pPr lvl="3" eaLnBrk="1" latinLnBrk="0" hangingPunct="1"/>
            <a:r>
              <a:rPr kumimoji="0" lang="fr-CH" smtClean="0"/>
              <a:t>Quatrième niveau</a:t>
            </a:r>
          </a:p>
          <a:p>
            <a:pPr lvl="4" eaLnBrk="1" latinLnBrk="0" hangingPunct="1"/>
            <a:r>
              <a:rPr kumimoji="0" lang="fr-CH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DCBBD23-1FAC-C641-8FC9-92D833ECBF22}" type="datetimeFigureOut">
              <a:rPr lang="fr-FR"/>
              <a:pPr/>
              <a:t>29/01/17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4A3CF0C-631B-384B-86AE-C8D0FD618F59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12800" y="1016000"/>
            <a:ext cx="7772400" cy="1470025"/>
          </a:xfrm>
        </p:spPr>
        <p:txBody>
          <a:bodyPr/>
          <a:lstStyle/>
          <a:p>
            <a:r>
              <a:rPr lang="en-US"/>
              <a:t>Writing A New Story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508975" cy="2840668"/>
          </a:xfrm>
        </p:spPr>
        <p:txBody>
          <a:bodyPr>
            <a:normAutofit lnSpcReduction="10000"/>
          </a:bodyPr>
          <a:lstStyle/>
          <a:p>
            <a:r>
              <a:rPr lang="en-US" sz="2500"/>
              <a:t>Susan Kay Mossman Riva</a:t>
            </a:r>
          </a:p>
          <a:p>
            <a:endParaRPr lang="en-US" sz="2500"/>
          </a:p>
          <a:p>
            <a:r>
              <a:rPr lang="en-US" sz="2500"/>
              <a:t>ESREA 25</a:t>
            </a:r>
            <a:r>
              <a:rPr lang="en-US" sz="2500" baseline="30000"/>
              <a:t>th</a:t>
            </a:r>
            <a:r>
              <a:rPr lang="en-US" sz="2500"/>
              <a:t> Annual Conferene in Copenhagen, Denmark : ‘Discourses we live by’</a:t>
            </a:r>
          </a:p>
          <a:p>
            <a:r>
              <a:rPr lang="en-US" sz="2500"/>
              <a:t>(How) Do they benefit the world we live in?</a:t>
            </a:r>
          </a:p>
          <a:p>
            <a:endParaRPr lang="en-US" sz="2500"/>
          </a:p>
          <a:p>
            <a:r>
              <a:rPr lang="en-US" sz="2500"/>
              <a:t>March, 2017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Heartfelt Belonging Through Time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Autoethnographcic questing </a:t>
            </a:r>
          </a:p>
          <a:p>
            <a:r>
              <a:rPr lang="en-US"/>
              <a:t>Caregivers for our shared commons</a:t>
            </a:r>
          </a:p>
          <a:p>
            <a:r>
              <a:rPr lang="en-US"/>
              <a:t>How kinship and belonging in-form the future</a:t>
            </a:r>
          </a:p>
          <a:p>
            <a:r>
              <a:rPr lang="en-US"/>
              <a:t>The Golden Pocket Watch: a transitional object alluding to divine timing and being watched over</a:t>
            </a:r>
          </a:p>
          <a:p>
            <a:r>
              <a:rPr lang="en-US"/>
              <a:t>Shapeshifting in the ‘Divine Mileu’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Celebrating Kinship and Belonging</a:t>
            </a:r>
          </a:p>
        </p:txBody>
      </p:sp>
      <p:pic>
        <p:nvPicPr>
          <p:cNvPr id="8" name="Image 7" descr="IMG_63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168915"/>
            <a:ext cx="6527800" cy="42057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Narrative Performance and Musicality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  <a:p>
            <a:r>
              <a:rPr lang="en-US"/>
              <a:t>An adopted child’s archetypical search for her origins</a:t>
            </a:r>
          </a:p>
          <a:p>
            <a:endParaRPr lang="en-US"/>
          </a:p>
          <a:p>
            <a:r>
              <a:rPr lang="en-US"/>
              <a:t>Peter Gabriel’s ‘Book of Love’ </a:t>
            </a:r>
          </a:p>
          <a:p>
            <a:endParaRPr lang="en-US"/>
          </a:p>
          <a:p>
            <a:r>
              <a:rPr lang="en-US"/>
              <a:t>Jung’s Red Book: Experentiel paths to higher knowing</a:t>
            </a:r>
          </a:p>
          <a:p>
            <a:endParaRPr lang="en-US"/>
          </a:p>
          <a:p>
            <a:r>
              <a:rPr lang="en-US"/>
              <a:t>Finding my voice </a:t>
            </a:r>
          </a:p>
          <a:p>
            <a:pPr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Love Letters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letter to my birth mother</a:t>
            </a:r>
          </a:p>
          <a:p>
            <a:r>
              <a:rPr lang="en-US"/>
              <a:t>Facilitated communication</a:t>
            </a:r>
          </a:p>
          <a:p>
            <a:r>
              <a:rPr lang="en-US"/>
              <a:t>The ways of the heart</a:t>
            </a:r>
          </a:p>
          <a:p>
            <a:r>
              <a:rPr lang="en-US"/>
              <a:t>The Encyclical Letter Laudato SI’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Liminal Space: Between the Old Story and the New Story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24706"/>
            <a:ext cx="8229600" cy="3849829"/>
          </a:xfrm>
        </p:spPr>
        <p:txBody>
          <a:bodyPr/>
          <a:lstStyle/>
          <a:p>
            <a:r>
              <a:rPr lang="en-US"/>
              <a:t>Thomas Berry’s “The Dream of the Earth”</a:t>
            </a:r>
          </a:p>
          <a:p>
            <a:r>
              <a:rPr lang="en-US"/>
              <a:t>“Transmission: Passing on the Golden Pocket Watch” my autoethnographic work in progress</a:t>
            </a:r>
          </a:p>
          <a:p>
            <a:r>
              <a:rPr lang="en-US"/>
              <a:t>The ‘entre-nous’ in social poetics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Manumitting: Using Narrative as a Tool for Emancipation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61692"/>
            <a:ext cx="8229600" cy="3812843"/>
          </a:xfrm>
        </p:spPr>
        <p:txBody>
          <a:bodyPr/>
          <a:lstStyle/>
          <a:p>
            <a:r>
              <a:rPr lang="en-US"/>
              <a:t>Intertwined Time-Scales</a:t>
            </a:r>
          </a:p>
          <a:p>
            <a:r>
              <a:rPr lang="en-US"/>
              <a:t>The Era of Anthropocene</a:t>
            </a:r>
          </a:p>
          <a:p>
            <a:r>
              <a:rPr lang="en-US"/>
              <a:t>Individual and Collective Entanglement</a:t>
            </a:r>
          </a:p>
          <a:p>
            <a:r>
              <a:rPr lang="en-US"/>
              <a:t>Bio-social becomings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Incorporating the Epigenetic Paradigm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798680"/>
            <a:ext cx="8229600" cy="3775856"/>
          </a:xfrm>
        </p:spPr>
        <p:txBody>
          <a:bodyPr/>
          <a:lstStyle/>
          <a:p>
            <a:r>
              <a:rPr lang="en-US"/>
              <a:t>Writing to transform relations</a:t>
            </a:r>
          </a:p>
          <a:p>
            <a:r>
              <a:rPr lang="en-US"/>
              <a:t>Epiphany and awe as catalysts for transformation</a:t>
            </a:r>
          </a:p>
          <a:p>
            <a:r>
              <a:rPr lang="en-US"/>
              <a:t>Community writing groups</a:t>
            </a:r>
          </a:p>
          <a:p>
            <a:r>
              <a:rPr lang="en-US"/>
              <a:t>Healing conversations through authorship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Aspiring to a Culture of Care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“Journey of the Universe: The Unforlding of Life”</a:t>
            </a:r>
          </a:p>
          <a:p>
            <a:r>
              <a:rPr lang="en-US"/>
              <a:t>Kleinman’s call to actively respond to human suffering</a:t>
            </a:r>
          </a:p>
          <a:p>
            <a:r>
              <a:rPr lang="en-US"/>
              <a:t>A story where worldlings are invited to enter into earthship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Transmission: The Gifting Process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we pass on to future generations</a:t>
            </a:r>
          </a:p>
          <a:p>
            <a:r>
              <a:rPr lang="en-US"/>
              <a:t>Bequething the good life</a:t>
            </a:r>
          </a:p>
          <a:p>
            <a:r>
              <a:rPr lang="en-US"/>
              <a:t>Kinship and lineage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in">
  <a:themeElements>
    <a:clrScheme name="Urbai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in">
      <a:majorFont>
        <a:latin typeface="Trebuchet MS"/>
        <a:ea typeface=""/>
        <a:cs typeface=""/>
        <a:font script="Jpan" typeface="ＭＳ ゴシック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i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Urbain.thmx</Template>
  <TotalTime>146</TotalTime>
  <Words>282</Words>
  <Application>Microsoft Macintosh PowerPoint</Application>
  <PresentationFormat>Présentation à l'écran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Urbain</vt:lpstr>
      <vt:lpstr>Writing A New Story</vt:lpstr>
      <vt:lpstr>Narrative Performance and Musicality</vt:lpstr>
      <vt:lpstr>Diapositive 3</vt:lpstr>
      <vt:lpstr>Love Letters</vt:lpstr>
      <vt:lpstr>Liminal Space: Between the Old Story and the New Story</vt:lpstr>
      <vt:lpstr>Manumitting: Using Narrative as a Tool for Emancipation</vt:lpstr>
      <vt:lpstr>Incorporating the Epigenetic Paradigm</vt:lpstr>
      <vt:lpstr>Aspiring to a Culture of Care</vt:lpstr>
      <vt:lpstr>Transmission: The Gifting Process</vt:lpstr>
      <vt:lpstr>Heartfelt Belonging Through Time</vt:lpstr>
      <vt:lpstr>Celebrating Kinship and Belonging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New Story</dc:title>
  <dc:creator>Susie Riva</dc:creator>
  <cp:lastModifiedBy>Susie Riva</cp:lastModifiedBy>
  <cp:revision>7</cp:revision>
  <dcterms:created xsi:type="dcterms:W3CDTF">2017-01-29T18:02:39Z</dcterms:created>
  <dcterms:modified xsi:type="dcterms:W3CDTF">2017-01-29T19:15:44Z</dcterms:modified>
</cp:coreProperties>
</file>